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  <p:sldMasterId id="2147484059" r:id="rId5"/>
  </p:sldMasterIdLst>
  <p:notesMasterIdLst>
    <p:notesMasterId r:id="rId35"/>
  </p:notesMasterIdLst>
  <p:handoutMasterIdLst>
    <p:handoutMasterId r:id="rId36"/>
  </p:handoutMasterIdLst>
  <p:sldIdLst>
    <p:sldId id="476" r:id="rId6"/>
    <p:sldId id="551" r:id="rId7"/>
    <p:sldId id="540" r:id="rId8"/>
    <p:sldId id="2147472245" r:id="rId9"/>
    <p:sldId id="2147483047" r:id="rId10"/>
    <p:sldId id="2147471622" r:id="rId11"/>
    <p:sldId id="2142532820" r:id="rId12"/>
    <p:sldId id="2147471700" r:id="rId13"/>
    <p:sldId id="2147472241" r:id="rId14"/>
    <p:sldId id="2147483053" r:id="rId15"/>
    <p:sldId id="541" r:id="rId16"/>
    <p:sldId id="2147471691" r:id="rId17"/>
    <p:sldId id="2147483054" r:id="rId18"/>
    <p:sldId id="2147471690" r:id="rId19"/>
    <p:sldId id="2147483081" r:id="rId20"/>
    <p:sldId id="2147483082" r:id="rId21"/>
    <p:sldId id="2147483124" r:id="rId22"/>
    <p:sldId id="2147483070" r:id="rId23"/>
    <p:sldId id="2147483086" r:id="rId24"/>
    <p:sldId id="2147483071" r:id="rId25"/>
    <p:sldId id="2147483087" r:id="rId26"/>
    <p:sldId id="2147483073" r:id="rId27"/>
    <p:sldId id="2147483075" r:id="rId28"/>
    <p:sldId id="2147483074" r:id="rId29"/>
    <p:sldId id="2147483076" r:id="rId30"/>
    <p:sldId id="2147483077" r:id="rId31"/>
    <p:sldId id="2147483078" r:id="rId32"/>
    <p:sldId id="2147483079" r:id="rId33"/>
    <p:sldId id="2147483080" r:id="rId34"/>
  </p:sldIdLst>
  <p:sldSz cx="9144000" cy="5143500" type="screen16x9"/>
  <p:notesSz cx="7010400" cy="9296400"/>
  <p:custDataLst>
    <p:tags r:id="rId3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41B"/>
    <a:srgbClr val="051C2C"/>
    <a:srgbClr val="000000"/>
    <a:srgbClr val="414344"/>
    <a:srgbClr val="0076D5"/>
    <a:srgbClr val="0051AF"/>
    <a:srgbClr val="1E4471"/>
    <a:srgbClr val="EDEDEE"/>
    <a:srgbClr val="99D6EA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59112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6/15/25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6/15/25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38099-D70D-CDB0-4DF4-72D94C5E3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7EBE6-6509-6F77-8EA3-84DE17407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91D4A-A62D-EC15-2B6D-154A6D801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CC44D-B2C2-6898-9631-66E92E32A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8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9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21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ExtraLight" panose="020B03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ExtraLight" panose="020B03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0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Intent of this slide is to outline the feature benefits of DNAC – </a:t>
            </a:r>
          </a:p>
          <a:p>
            <a:endParaRPr lang="en-US"/>
          </a:p>
          <a:p>
            <a:r>
              <a:rPr lang="en-US"/>
              <a:t>Ease of integrations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07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an architecture, but a recommendation based on a few customer and partner experience/deployments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36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55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3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547" y="714375"/>
            <a:ext cx="5725716" cy="1153099"/>
          </a:xfrm>
        </p:spPr>
        <p:txBody>
          <a:bodyPr anchor="b" anchorCtr="0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8548" y="1869281"/>
            <a:ext cx="5725715" cy="233364"/>
          </a:xfrm>
        </p:spPr>
        <p:txBody>
          <a:bodyPr/>
          <a:lstStyle>
            <a:lvl1pPr marL="0" indent="0" algn="ctr">
              <a:buNone/>
              <a:defRPr/>
            </a:lvl1pPr>
            <a:lvl2pPr marL="137160" indent="0" algn="ctr">
              <a:buNone/>
              <a:defRPr/>
            </a:lvl2pPr>
            <a:lvl3pPr marL="274320" indent="0" algn="ctr">
              <a:buNone/>
              <a:defRPr/>
            </a:lvl3pPr>
            <a:lvl4pPr marL="411480" indent="0" algn="ctr">
              <a:buNone/>
              <a:defRPr/>
            </a:lvl4pPr>
            <a:lvl5pPr marL="54864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174"/>
            <a:ext cx="5725716" cy="1402556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7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1"/>
            <a:ext cx="5725716" cy="1401366"/>
          </a:xfrm>
        </p:spPr>
        <p:txBody>
          <a:bodyPr wrap="square"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CE7A3A-9475-C122-9C04-4466DC89805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750AEB-DA83-CDE9-3E8F-C9A4D020ED0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B2A2764-19BA-F18A-3D08-385CAC99FF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F9A8C1B-09B0-7F47-B2A6-0F5D4A251C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AFB14B99-F908-7D5C-F190-466FF1E1616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3504C6B-B2EB-0C76-99EA-39C89BF695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5D90CCF-03B2-6311-6CEE-7A28801B88A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A156DD-4A82-F1B7-F2A5-01B78D30769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ECFB5AB-BB58-3451-731A-17A2D4D5E01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02232F5-C8F6-0AC9-45F0-AC74484257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238F771-A91D-32D5-66DA-645E8DBF9C9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C7F78AED-915E-F265-7676-0F94E0F29B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C6669BF-6E8C-E4A1-AB42-3A66F561498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5C0AD66-314B-AEEB-C8D0-C5D522501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A50F6-25C4-375F-653B-CDC781D4B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FF914-7890-0905-96AF-C4166D2C03D2}"/>
              </a:ext>
            </a:extLst>
          </p:cNvPr>
          <p:cNvSpPr/>
          <p:nvPr/>
        </p:nvSpPr>
        <p:spPr>
          <a:xfrm>
            <a:off x="0" y="1402556"/>
            <a:ext cx="5968604" cy="2337197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2"/>
            <a:ext cx="5725716" cy="1401365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DCA78B-89BC-D97B-7E72-CC4ABC5C228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BB867-564E-E07A-D698-3AEC97BC11C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2E2207A-6140-4402-79B8-C139072B6AA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3201BDC-318D-DE73-D098-1A6406A181C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4437FDC-C9A8-AEFB-1330-5C0FEB1428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9BA1AB-7010-2607-17A1-BD627B227C4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6365FC9-ABE0-B48D-9D0E-795C5CFEC66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F39681-8DA4-4682-6B97-42A6F7A25EC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7CFFA30-D07F-7994-47FC-F7117A2D94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F800C9-A739-E969-28DA-1D536738192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0C648C4-05B7-D70B-099E-C08BF7BA9A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0BECEA0-469C-DDAE-2502-985AB1AA07D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942B2C61-C2AA-5EEF-E62A-09A2CB66F97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37CD3B-D81D-E531-5FDA-4143C56520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43FA9-064F-058A-E9F6-BBE2BC30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643" y="0"/>
            <a:ext cx="9149641" cy="5146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D97E28-9435-DC78-B4F0-739A17706560}"/>
              </a:ext>
            </a:extLst>
          </p:cNvPr>
          <p:cNvSpPr/>
          <p:nvPr/>
        </p:nvSpPr>
        <p:spPr>
          <a:xfrm>
            <a:off x="-5644" y="1402556"/>
            <a:ext cx="5974248" cy="2337197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2"/>
            <a:ext cx="5426869" cy="1401365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745B55-8383-46DA-885F-AB08F8AC6A3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BABACC-A07A-85C2-479B-8A306C02DD7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1B94E49-1225-8519-FB5A-462B434E98B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CCE7F1B-EC5A-B20C-3C5F-2BA78DED7322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76E938E-355A-E805-7684-4A52EF69DF9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040572-5F34-2C96-BD16-5607BA57E98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4F5A5E3-91AF-5C97-3B1E-B51A1DD0236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75330D-1CEF-03D7-9C8D-900844994ED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2A7BE9C-F584-4532-0F92-209B53317D0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E71CFC6-826F-ABBD-B83D-738089E4E0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4C4D956-7276-A333-10DC-A1A2895053C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EDE7988-A5A1-45CC-52EF-0557428109C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72A282D-157A-4275-62F4-117EFDE8E31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175575-5F9B-7688-2D8F-548489150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33451"/>
            <a:ext cx="8166497" cy="327540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336007"/>
            <a:ext cx="2062163" cy="467916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D5FC62-F67C-BCA0-82DA-3ECE5670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933451"/>
            <a:ext cx="8166497" cy="327540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pic>
        <p:nvPicPr>
          <p:cNvPr id="5" name="Picture 7" descr="Cisco logo">
            <a:extLst>
              <a:ext uri="{FF2B5EF4-FFF2-40B4-BE49-F238E27FC236}">
                <a16:creationId xmlns:a16="http://schemas.microsoft.com/office/drawing/2014/main" id="{DF211C53-1B8E-6016-6DF7-94E4DE45BE32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05417B29-1B3E-0963-C9E6-0D9E612396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336007"/>
            <a:ext cx="2062163" cy="467916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56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/>
        </p:nvGrpSpPr>
        <p:grpSpPr>
          <a:xfrm>
            <a:off x="4115342" y="2233749"/>
            <a:ext cx="913317" cy="48006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</p:grpSp>
      <p:grpSp>
        <p:nvGrpSpPr>
          <p:cNvPr id="2" name="Graphic 2" descr="Cisco logo">
            <a:extLst>
              <a:ext uri="{FF2B5EF4-FFF2-40B4-BE49-F238E27FC236}">
                <a16:creationId xmlns:a16="http://schemas.microsoft.com/office/drawing/2014/main" id="{C07A587A-5F9A-598B-8456-A133ECB77A3E}"/>
              </a:ext>
            </a:extLst>
          </p:cNvPr>
          <p:cNvGrpSpPr>
            <a:grpSpLocks noChangeAspect="1"/>
          </p:cNvGrpSpPr>
          <p:nvPr/>
        </p:nvGrpSpPr>
        <p:grpSpPr>
          <a:xfrm>
            <a:off x="4115342" y="2233749"/>
            <a:ext cx="913317" cy="48006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127C89B3-B05F-A95B-D0C2-DF2E271EB060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7A781B49-2C44-3BCA-924D-EDE346456BD5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82B459DF-43E8-C28B-1286-4B7B3C7838B6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42167190-0FB3-743E-DA93-00B2D421A099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0119116C-AE1D-F693-56AF-6C6D7AE3F1D5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0C034BDB-CD6C-C2F3-8B05-C5028440C48B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CDCDD42-96DD-189C-76ED-2F084DE6AB5F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F045F129-F84C-4E28-962C-B083B54770C3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1740022-0486-2F43-F496-D9F0CC89A6F9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0717CA5C-F390-A3AD-9BE0-7D8B638EA115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98423AE5-6DE1-B4A7-1D34-9CFD92616E20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47667EE-92AD-DC0B-913D-DC46EC07E8EB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0ED8E2B6-53E2-3C4B-97FC-EBC9D7C8FA4F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6E79EBF8-99B2-B588-DC43-72852FFDC3E9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1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04587D0C-BD05-F42C-9450-27A2AA02E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753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54773C8-1151-F640-AE21-726267B472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4718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ECEFA16-6838-EBB6-9822-3ED7D120438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2017024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ADFC1F2-3AD6-37AA-DC32-AB9AC4961D7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8892240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F6DB96-B251-B080-D6E8-D999C839A4B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166853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E898F5-AC22-00F5-268B-916D8F22B4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3248317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829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9FB4588-1D86-89EA-CBF2-06A61225E5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2443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9739E73-B523-8B1E-82B7-1A5DF198122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BB69473-C3BE-9A62-09C7-11565B9368B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E898F5-AC22-00F5-268B-916D8F22B4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9FB4588-1D86-89EA-CBF2-06A61225E5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81FB8FB-C8D8-89E4-82E3-F15C1ADE178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04587D0C-BD05-F42C-9450-27A2AA02E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903026CF-D799-FE39-5B29-2B64477CA0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DBE00D-E937-FFB7-1E85-80D079B3B4E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FCFED1-4785-5F18-1F6B-EED6B78B0B7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094FB1-D5A4-DD3F-F582-D5E7705304E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F6DB96-B251-B080-D6E8-D999C839A4B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76C66E7-83DE-168F-6043-E746572FE6F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38E87A-574C-3D5C-1513-33E8082346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ECEFA16-6838-EBB6-9822-3ED7D120438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ADFC1F2-3AD6-37AA-DC32-AB9AC4961D7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96C0D5E-5588-AEBB-3171-EA8F6DECA73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F0B153FD-164A-3D65-CC21-BD0153C65D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41F58F2-D898-BFFA-222D-356BD0A8A61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4982DF0-3E2D-E26C-4DCF-24BE37033D0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4AC5645-3A5A-41C2-3CF6-781D9E83B9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D17301E-DE92-8E07-4BFC-9CAF55C08E5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7E2CE9E-E10D-CFC0-104D-56FE87D7F21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EE850C0-5D8E-777B-67C2-8D5A8E75305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1183AA-6E17-D5CF-43E0-3145F005B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F3359E8-623A-ABA7-0A94-DC4419890B2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A768FE4-5526-F428-B3E9-4877DB0D6EC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6DF505A-A960-7F2A-89F8-DBE28458C32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128" y="2205832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sz="3600" noProof="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A19C870-21D2-5423-34C0-AAFF84B50FF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77F87C-441C-B7EF-568F-47986A15B5A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B75AA78-EA14-005C-0729-119CCB28539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6548CCB-DC1E-6DC5-7873-D38E1E0B5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1160EBE-6D0B-C1B6-A60A-325E642BEA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44CECC-C5D0-E37F-07E4-D654547100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4A887C9-844C-0EF1-DA12-814BEF0BAEA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2DD51B0-6658-568E-AE60-434672F062E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B8FD7C1-6581-27D4-9C64-F906C00932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0BA80E5-0B0E-AB2A-65D9-DED1FB91C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54773C8-1151-F640-AE21-726267B472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E30BFA96-1385-28F4-BA63-846EA4533B6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19220" y="4795663"/>
            <a:ext cx="169561" cy="115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6178" tIns="23088" rIns="46178" bIns="23088" anchor="b">
            <a:spAutoFit/>
          </a:bodyPr>
          <a:lstStyle/>
          <a:p>
            <a:pPr algn="l" defTabSz="457921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450" kern="1200" spc="15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CiscoSans Thin"/>
              </a:rPr>
              <a:pPr algn="l" defTabSz="45792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450" kern="1200" spc="15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57027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46" y="294459"/>
            <a:ext cx="4114800" cy="2286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542051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FB0E6C96-2853-1622-659E-F7DE46D6CFE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19220" y="4795663"/>
            <a:ext cx="169561" cy="115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46178" tIns="23088" rIns="46178" bIns="23088" anchor="b">
            <a:spAutoFit/>
          </a:bodyPr>
          <a:lstStyle/>
          <a:p>
            <a:pPr algn="l" defTabSz="457921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450" kern="1200" spc="15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CiscoSans Thin"/>
              </a:rPr>
              <a:pPr algn="l" defTabSz="45792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450" kern="1200" spc="15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2647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7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403509"/>
            <a:ext cx="3786047" cy="1166361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634615"/>
            <a:ext cx="3786047" cy="171450"/>
          </a:xfrm>
          <a:noFill/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888" y="3046050"/>
            <a:ext cx="3786068" cy="3429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3507344"/>
            <a:ext cx="3785453" cy="344591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3482" y="4770388"/>
            <a:ext cx="2930129" cy="373112"/>
          </a:xfrm>
          <a:noFill/>
        </p:spPr>
        <p:txBody>
          <a:bodyPr/>
          <a:lstStyle>
            <a:lvl1pPr marL="0" indent="0" algn="l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4580436" y="585932"/>
            <a:ext cx="3977640" cy="397764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C9FF9A38-D7DA-EE59-D521-4C5B9EF1CB6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45353"/>
            <a:ext cx="8166497" cy="3263507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635918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870598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49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3270649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933450"/>
            <a:ext cx="3786047" cy="1166361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164556"/>
            <a:ext cx="3786047" cy="171450"/>
          </a:xfrm>
          <a:noFill/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888" y="2571592"/>
            <a:ext cx="3786068" cy="3429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3038476"/>
            <a:ext cx="3785453" cy="344591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887" y="3510851"/>
            <a:ext cx="3784997" cy="3429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37160" indent="0">
              <a:spcAft>
                <a:spcPts val="0"/>
              </a:spcAft>
              <a:buNone/>
              <a:defRPr sz="1050"/>
            </a:lvl2pPr>
            <a:lvl3pPr marL="274320" indent="0">
              <a:spcAft>
                <a:spcPts val="0"/>
              </a:spcAft>
              <a:buNone/>
              <a:defRPr sz="900"/>
            </a:lvl3pPr>
            <a:lvl4pPr marL="411480" indent="0">
              <a:spcAft>
                <a:spcPts val="0"/>
              </a:spcAft>
              <a:buNone/>
              <a:defRPr sz="825"/>
            </a:lvl4pPr>
            <a:lvl5pPr marL="548640" indent="0">
              <a:spcAft>
                <a:spcPts val="0"/>
              </a:spcAft>
              <a:buNone/>
              <a:defRPr sz="788"/>
            </a:lvl5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2886" y="3979829"/>
            <a:ext cx="3784997" cy="3429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050"/>
            </a:lvl1pPr>
            <a:lvl2pPr marL="137160" indent="0">
              <a:buNone/>
              <a:defRPr sz="900"/>
            </a:lvl2pPr>
            <a:lvl3pPr marL="274320" indent="0">
              <a:buNone/>
              <a:defRPr sz="825"/>
            </a:lvl3pPr>
            <a:lvl4pPr marL="411480" indent="0">
              <a:buNone/>
              <a:defRPr sz="788"/>
            </a:lvl4pPr>
            <a:lvl5pPr marL="548640" indent="0">
              <a:buNone/>
              <a:defRPr sz="7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3482" y="4770388"/>
            <a:ext cx="2930129" cy="373112"/>
          </a:xfrm>
          <a:noFill/>
        </p:spPr>
        <p:txBody>
          <a:bodyPr/>
          <a:lstStyle>
            <a:lvl1pPr marL="0" indent="0" algn="l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4580436" y="585932"/>
            <a:ext cx="3977640" cy="397764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488CE507-E599-8978-E820-617F2B4DEF5A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45353"/>
            <a:ext cx="8166497" cy="3263507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2395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2802395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8" y="3272350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272350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18410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2888" y="240506"/>
            <a:ext cx="594122" cy="3121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1869281"/>
            <a:ext cx="7625954" cy="932264"/>
          </a:xfrm>
        </p:spPr>
        <p:txBody>
          <a:bodyPr anchor="b" anchorCtr="0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2870598"/>
            <a:ext cx="7625954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47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3016" y="3270647"/>
            <a:ext cx="3664744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8" y="3743084"/>
            <a:ext cx="2794397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743084"/>
            <a:ext cx="3664744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282FA0DD-3E2D-75F1-B556-5D92DE5A6E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2888" y="240506"/>
            <a:ext cx="594122" cy="3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B8209E9A-394F-7483-522B-BC40B18D23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635918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870598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49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3270649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12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09CDD-E205-7EA0-92AA-1E0C3FC545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2395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2802395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8" y="3272350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272350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10423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sco Live logo and colorful swirling background">
            <a:extLst>
              <a:ext uri="{FF2B5EF4-FFF2-40B4-BE49-F238E27FC236}">
                <a16:creationId xmlns:a16="http://schemas.microsoft.com/office/drawing/2014/main" id="{28714F77-8789-8ED2-BC97-D6580DBC6C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2395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2802395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8" y="3272350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272350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888" y="3739754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3016" y="3739754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32012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23610"/>
            <a:ext cx="2062163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06441" y="222648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8675" y="222648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17B72AB-6A66-5618-D5EE-9C89E1644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06441" y="687025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CFA4BF-7139-5D82-446B-5480DDD67A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8675" y="687025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3AD5-C1F8-BA75-A8EC-500C0F092C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06441" y="1151403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C9C419A-6058-06DD-F433-E9F3E7A182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8675" y="1151403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B721A86-2635-7693-C4FE-A22F84BE82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06441" y="1615780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6340B90-1856-0E02-5D19-2D0B9BE56A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8675" y="1615780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3992FCD-D32F-EB4F-9E0D-C77ED414B9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06441" y="2080158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143D4B6-3256-08F0-7EA9-F13D9A78BC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8675" y="2080158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8CF4A42-17F9-98AF-D2BB-FFAC79AFF4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06441" y="2544535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31524F6-0ADB-8E3D-80E2-45DCA143EF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8675" y="2544535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6322E45-6D15-2388-6278-5F5CA2B741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06441" y="3008913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26E33BC-07E2-C873-E400-6481F7FA8E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38675" y="3008913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51278E6-36EC-6A32-963F-3CE45CDE28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06441" y="3473291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 dirty="0"/>
              <a:t>##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0ED0966-5416-B57F-8535-0B0AC29EEC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8675" y="3473291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05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2888" y="933449"/>
            <a:ext cx="8658225" cy="3626491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2888" y="933449"/>
            <a:ext cx="8658225" cy="3626491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2888" y="1218230"/>
            <a:ext cx="8658225" cy="3341709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2888" y="1218230"/>
            <a:ext cx="8658225" cy="3341709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09"/>
            <a:ext cx="3527822" cy="709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8675" y="240506"/>
            <a:ext cx="4262438" cy="692944"/>
          </a:xfrm>
        </p:spPr>
        <p:txBody>
          <a:bodyPr/>
          <a:lstStyle>
            <a:lvl1pPr marL="0" indent="0">
              <a:buNone/>
              <a:defRPr sz="1350" b="0"/>
            </a:lvl1pPr>
            <a:lvl2pPr marL="137160" indent="0">
              <a:buNone/>
              <a:defRPr sz="1200" b="0"/>
            </a:lvl2pPr>
            <a:lvl3pPr marL="274320" indent="0">
              <a:buNone/>
              <a:defRPr sz="1050" b="0"/>
            </a:lvl3pPr>
            <a:lvl4pPr marL="411480" indent="0">
              <a:buNone/>
              <a:defRPr sz="900" b="0"/>
            </a:lvl4pPr>
            <a:lvl5pPr marL="548640" indent="0">
              <a:buNone/>
              <a:defRPr sz="825" b="0"/>
            </a:lvl5pPr>
          </a:lstStyle>
          <a:p>
            <a:pPr lvl="0"/>
            <a:r>
              <a:rPr lang="en-US" dirty="0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835819"/>
            <a:ext cx="4329113" cy="330994"/>
          </a:xfrm>
        </p:spPr>
        <p:txBody>
          <a:bodyPr/>
          <a:lstStyle>
            <a:lvl1pPr marL="0" indent="0">
              <a:buNone/>
              <a:defRPr sz="120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0"/>
            <a:ext cx="4329113" cy="349757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825"/>
            </a:lvl2pPr>
            <a:lvl3pPr marL="274320" indent="0">
              <a:buNone/>
              <a:defRPr sz="788"/>
            </a:lvl3pPr>
            <a:lvl4pPr marL="411480" indent="0">
              <a:buNone/>
              <a:defRPr sz="750"/>
            </a:lvl4pPr>
            <a:lvl5pPr marL="548640" indent="0">
              <a:buNone/>
              <a:defRPr sz="675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6"/>
            <a:ext cx="3961210" cy="93583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922E452-152D-C909-9DE0-3679B6295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6331" y="466725"/>
            <a:ext cx="3964781" cy="3895007"/>
          </a:xfrm>
        </p:spPr>
        <p:txBody>
          <a:bodyPr anchor="t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0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900"/>
            </a:lvl2pPr>
            <a:lvl3pPr marL="274320" indent="0">
              <a:buNone/>
              <a:defRPr sz="900"/>
            </a:lvl3pPr>
            <a:lvl4pPr marL="411480" indent="0">
              <a:buNone/>
              <a:defRPr sz="900"/>
            </a:lvl4pPr>
            <a:lvl5pPr marL="54864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6331" y="933450"/>
            <a:ext cx="3964781" cy="3275410"/>
          </a:xfrm>
        </p:spPr>
        <p:txBody>
          <a:bodyPr anchor="ctr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6331" y="933450"/>
            <a:ext cx="3964781" cy="3275410"/>
          </a:xfrm>
        </p:spPr>
        <p:txBody>
          <a:bodyPr anchor="ctr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0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900"/>
            </a:lvl2pPr>
            <a:lvl3pPr marL="274320" indent="0">
              <a:buNone/>
              <a:defRPr sz="900"/>
            </a:lvl3pPr>
            <a:lvl4pPr marL="411480" indent="0">
              <a:buNone/>
              <a:defRPr sz="900"/>
            </a:lvl4pPr>
            <a:lvl5pPr marL="54864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56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3961210" cy="944166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0573" y="240507"/>
            <a:ext cx="4320540" cy="43195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5426869" cy="710804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5525" y="240507"/>
            <a:ext cx="2795588" cy="43195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2496740" cy="944166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37285" y="240507"/>
            <a:ext cx="5863827" cy="4316016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9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337595"/>
            <a:ext cx="3963591" cy="93464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38676" y="596503"/>
            <a:ext cx="3963591" cy="396359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466725"/>
            <a:ext cx="2496742" cy="11691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88" y="2571751"/>
            <a:ext cx="2496741" cy="198477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7285" y="466726"/>
            <a:ext cx="5564981" cy="4089797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0"/>
            <a:ext cx="4329113" cy="349757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825"/>
            </a:lvl2pPr>
            <a:lvl3pPr marL="274320" indent="0">
              <a:buNone/>
              <a:defRPr sz="788"/>
            </a:lvl3pPr>
            <a:lvl4pPr marL="411480" indent="0">
              <a:buNone/>
              <a:defRPr sz="750"/>
            </a:lvl4pPr>
            <a:lvl5pPr marL="548640" indent="0">
              <a:buNone/>
              <a:defRPr sz="675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6"/>
            <a:ext cx="3961210" cy="93583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240507"/>
            <a:ext cx="4324827" cy="4316015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</a:t>
            </a:r>
            <a:br>
              <a:rPr lang="en-US" dirty="0"/>
            </a:br>
            <a:r>
              <a:rPr lang="en-US" dirty="0"/>
              <a:t>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42888" y="714376"/>
            <a:ext cx="8658225" cy="3842147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604838"/>
            <a:ext cx="8658225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2888" y="933450"/>
            <a:ext cx="8658225" cy="3623072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5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2888" y="933450"/>
            <a:ext cx="8658225" cy="3623072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3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5" y="3405188"/>
            <a:ext cx="8060531" cy="803672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8AF645-4812-0D48-BCBE-B15F55C691F8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F986DD43-3AC3-5DE1-3517-5828F463A0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778" y="-5953"/>
            <a:ext cx="6596063" cy="349758"/>
          </a:xfrm>
        </p:spPr>
        <p:txBody>
          <a:bodyPr anchor="b" anchorCtr="0"/>
          <a:lstStyle>
            <a:lvl1pPr marL="0" indent="0" algn="ctr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D9D575-F03C-E312-5B06-589BAE2B61A0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10" name="Picture 7" descr="Cisco Logo">
            <a:extLst>
              <a:ext uri="{FF2B5EF4-FFF2-40B4-BE49-F238E27FC236}">
                <a16:creationId xmlns:a16="http://schemas.microsoft.com/office/drawing/2014/main" id="{80925B73-D690-D032-F5E8-9613AC6A64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E0EC5C-1466-E403-40A8-44B37090B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53" cy="51430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778" y="-5953"/>
            <a:ext cx="6596063" cy="349758"/>
          </a:xfrm>
        </p:spPr>
        <p:txBody>
          <a:bodyPr anchor="b" anchorCtr="0"/>
          <a:lstStyle>
            <a:lvl1pPr marL="0" indent="0" algn="ctr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3506391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-5953"/>
            <a:ext cx="6459141" cy="349758"/>
          </a:xfrm>
        </p:spPr>
        <p:txBody>
          <a:bodyPr anchor="b" anchorCtr="0"/>
          <a:lstStyle>
            <a:lvl1pPr marL="0" indent="0" algn="l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752851"/>
            <a:ext cx="6459141" cy="8036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651D92-4AF7-8C40-7F40-6EEDB2A3561E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8" name="Picture 7" descr="Cisco Logo">
            <a:extLst>
              <a:ext uri="{FF2B5EF4-FFF2-40B4-BE49-F238E27FC236}">
                <a16:creationId xmlns:a16="http://schemas.microsoft.com/office/drawing/2014/main" id="{AEFA7329-A708-994C-E610-FA04BE506B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4298371" y="849630"/>
            <a:ext cx="387521" cy="312526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778" y="1407319"/>
            <a:ext cx="6596063" cy="1631156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2778" y="3270648"/>
            <a:ext cx="6596063" cy="469106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4298371" y="722472"/>
            <a:ext cx="387521" cy="312526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778" y="1280160"/>
            <a:ext cx="6596063" cy="1631156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2778" y="3143489"/>
            <a:ext cx="6596063" cy="469106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933450"/>
            <a:ext cx="4030266" cy="2375535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US" dirty="0"/>
              <a:t>“Quote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no </a:t>
            </a:r>
            <a:r>
              <a:rPr lang="en-GB" dirty="0" err="1"/>
              <a:t>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544729"/>
            <a:ext cx="4030266" cy="50506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223609"/>
            <a:ext cx="4262438" cy="709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1166813"/>
            <a:ext cx="4262438" cy="692944"/>
          </a:xfrm>
        </p:spPr>
        <p:txBody>
          <a:bodyPr/>
          <a:lstStyle>
            <a:lvl1pPr marL="0" indent="0">
              <a:buNone/>
              <a:defRPr sz="1350" b="0"/>
            </a:lvl1pPr>
            <a:lvl2pPr marL="137160" indent="0">
              <a:buNone/>
              <a:defRPr sz="1200" b="0"/>
            </a:lvl2pPr>
            <a:lvl3pPr marL="274320" indent="0">
              <a:buNone/>
              <a:defRPr sz="1050" b="0"/>
            </a:lvl3pPr>
            <a:lvl4pPr marL="411480" indent="0">
              <a:buNone/>
              <a:defRPr sz="900" b="0"/>
            </a:lvl4pPr>
            <a:lvl5pPr marL="548640" indent="0">
              <a:buNone/>
              <a:defRPr sz="825" b="0"/>
            </a:lvl5pPr>
          </a:lstStyle>
          <a:p>
            <a:pPr lvl="0"/>
            <a:r>
              <a:rPr lang="en-US" dirty="0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41735" y="1166813"/>
            <a:ext cx="8060531" cy="3389710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42888" y="1166813"/>
            <a:ext cx="8658225" cy="3389710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936332" y="714376"/>
            <a:ext cx="3665935" cy="3726656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547" y="714375"/>
            <a:ext cx="5725716" cy="1857375"/>
          </a:xfrm>
        </p:spPr>
        <p:txBody>
          <a:bodyPr anchor="b" anchorCtr="0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8548" y="2803923"/>
            <a:ext cx="5725715" cy="702469"/>
          </a:xfrm>
        </p:spPr>
        <p:txBody>
          <a:bodyPr/>
          <a:lstStyle>
            <a:lvl1pPr marL="0" indent="0" algn="ctr">
              <a:buNone/>
              <a:defRPr/>
            </a:lvl1pPr>
            <a:lvl2pPr marL="137160" indent="0" algn="ctr">
              <a:buNone/>
              <a:defRPr/>
            </a:lvl2pPr>
            <a:lvl3pPr marL="274320" indent="0" algn="ctr">
              <a:buNone/>
              <a:defRPr/>
            </a:lvl3pPr>
            <a:lvl4pPr marL="411480" indent="0" algn="ctr">
              <a:buNone/>
              <a:defRPr/>
            </a:lvl4pPr>
            <a:lvl5pPr marL="54864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55" Type="http://schemas.openxmlformats.org/officeDocument/2006/relationships/slideLayout" Target="../slideLayouts/slideLayout108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slideLayout" Target="../slideLayouts/slideLayout106.xml"/><Relationship Id="rId58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09.xml"/><Relationship Id="rId64" Type="http://schemas.openxmlformats.org/officeDocument/2006/relationships/image" Target="../media/image11.png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07.xml"/><Relationship Id="rId6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57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60" Type="http://schemas.openxmlformats.org/officeDocument/2006/relationships/slideLayout" Target="../slideLayouts/slideLayout113.xml"/><Relationship Id="rId65" Type="http://schemas.openxmlformats.org/officeDocument/2006/relationships/image" Target="../media/image12.sv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42" r:id="rId4"/>
    <p:sldLayoutId id="2147484017" r:id="rId5"/>
    <p:sldLayoutId id="2147484025" r:id="rId6"/>
    <p:sldLayoutId id="2147484027" r:id="rId7"/>
    <p:sldLayoutId id="2147484026" r:id="rId8"/>
    <p:sldLayoutId id="2147484034" r:id="rId9"/>
    <p:sldLayoutId id="2147484043" r:id="rId10"/>
    <p:sldLayoutId id="2147484028" r:id="rId11"/>
    <p:sldLayoutId id="2147484036" r:id="rId12"/>
    <p:sldLayoutId id="2147484035" r:id="rId13"/>
    <p:sldLayoutId id="2147484037" r:id="rId14"/>
    <p:sldLayoutId id="2147484038" r:id="rId15"/>
    <p:sldLayoutId id="2147484050" r:id="rId16"/>
    <p:sldLayoutId id="2147484041" r:id="rId17"/>
    <p:sldLayoutId id="2147484018" r:id="rId18"/>
    <p:sldLayoutId id="2147484051" r:id="rId19"/>
    <p:sldLayoutId id="2147483976" r:id="rId20"/>
    <p:sldLayoutId id="2147483885" r:id="rId21"/>
    <p:sldLayoutId id="2147484052" r:id="rId22"/>
    <p:sldLayoutId id="2147484040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39" r:id="rId30"/>
    <p:sldLayoutId id="2147484011" r:id="rId31"/>
    <p:sldLayoutId id="2147483982" r:id="rId32"/>
    <p:sldLayoutId id="2147483985" r:id="rId33"/>
    <p:sldLayoutId id="2147483986" r:id="rId34"/>
    <p:sldLayoutId id="2147484046" r:id="rId35"/>
    <p:sldLayoutId id="2147484047" r:id="rId36"/>
    <p:sldLayoutId id="2147483978" r:id="rId37"/>
    <p:sldLayoutId id="2147483979" r:id="rId38"/>
    <p:sldLayoutId id="2147483980" r:id="rId39"/>
    <p:sldLayoutId id="2147483969" r:id="rId40"/>
    <p:sldLayoutId id="2147483968" r:id="rId41"/>
    <p:sldLayoutId id="2147483973" r:id="rId42"/>
    <p:sldLayoutId id="2147483970" r:id="rId43"/>
    <p:sldLayoutId id="2147483987" r:id="rId44"/>
    <p:sldLayoutId id="2147483983" r:id="rId45"/>
    <p:sldLayoutId id="2147483971" r:id="rId46"/>
    <p:sldLayoutId id="2147483972" r:id="rId47"/>
    <p:sldLayoutId id="2147484033" r:id="rId48"/>
    <p:sldLayoutId id="2147484049" r:id="rId49"/>
    <p:sldLayoutId id="2147483897" r:id="rId50"/>
    <p:sldLayoutId id="2147484056" r:id="rId51"/>
    <p:sldLayoutId id="2147484057" r:id="rId52"/>
    <p:sldLayoutId id="2147484058" r:id="rId53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16" y="933450"/>
            <a:ext cx="8658297" cy="36264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3016" y="4834414"/>
            <a:ext cx="2795588" cy="308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525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pPr defTabSz="610739">
              <a:defRPr/>
            </a:pPr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525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E3397-B7E0-F9B7-D1AC-C859F3CFC5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7625" y="5084445"/>
            <a:ext cx="4763" cy="1538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82AE8-04FE-1EB3-54A9-963DEB622099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10" name="Picture 7" descr="Cisco Logo">
            <a:extLst>
              <a:ext uri="{FF2B5EF4-FFF2-40B4-BE49-F238E27FC236}">
                <a16:creationId xmlns:a16="http://schemas.microsoft.com/office/drawing/2014/main" id="{CCAEE30C-A168-1A12-DE1C-EDC1ABEF1345}"/>
              </a:ext>
            </a:extLst>
          </p:cNvPr>
          <p:cNvPicPr>
            <a:picLocks noChangeAspect="1"/>
          </p:cNvPicPr>
          <p:nvPr/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2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4079" r:id="rId20"/>
    <p:sldLayoutId id="2147484080" r:id="rId21"/>
    <p:sldLayoutId id="2147484081" r:id="rId22"/>
    <p:sldLayoutId id="2147484082" r:id="rId23"/>
    <p:sldLayoutId id="2147484083" r:id="rId24"/>
    <p:sldLayoutId id="2147484084" r:id="rId25"/>
    <p:sldLayoutId id="2147484085" r:id="rId26"/>
    <p:sldLayoutId id="2147484086" r:id="rId27"/>
    <p:sldLayoutId id="2147484087" r:id="rId28"/>
    <p:sldLayoutId id="2147484088" r:id="rId29"/>
    <p:sldLayoutId id="2147484089" r:id="rId30"/>
    <p:sldLayoutId id="2147484090" r:id="rId31"/>
    <p:sldLayoutId id="2147484091" r:id="rId32"/>
    <p:sldLayoutId id="2147484092" r:id="rId33"/>
    <p:sldLayoutId id="2147484093" r:id="rId34"/>
    <p:sldLayoutId id="2147484094" r:id="rId35"/>
    <p:sldLayoutId id="2147484095" r:id="rId36"/>
    <p:sldLayoutId id="2147484096" r:id="rId37"/>
    <p:sldLayoutId id="2147484097" r:id="rId38"/>
    <p:sldLayoutId id="2147484098" r:id="rId39"/>
    <p:sldLayoutId id="2147484099" r:id="rId40"/>
    <p:sldLayoutId id="2147484100" r:id="rId41"/>
    <p:sldLayoutId id="2147484101" r:id="rId42"/>
    <p:sldLayoutId id="2147484102" r:id="rId43"/>
    <p:sldLayoutId id="2147484103" r:id="rId44"/>
    <p:sldLayoutId id="2147484104" r:id="rId45"/>
    <p:sldLayoutId id="2147484105" r:id="rId46"/>
    <p:sldLayoutId id="2147484106" r:id="rId47"/>
    <p:sldLayoutId id="2147484107" r:id="rId48"/>
    <p:sldLayoutId id="2147484108" r:id="rId49"/>
    <p:sldLayoutId id="2147484109" r:id="rId50"/>
    <p:sldLayoutId id="2147484110" r:id="rId51"/>
    <p:sldLayoutId id="2147484111" r:id="rId52"/>
    <p:sldLayoutId id="2147484112" r:id="rId53"/>
    <p:sldLayoutId id="2147484113" r:id="rId54"/>
    <p:sldLayoutId id="2147484115" r:id="rId55"/>
    <p:sldLayoutId id="2147484117" r:id="rId56"/>
    <p:sldLayoutId id="2147484118" r:id="rId57"/>
    <p:sldLayoutId id="2147484119" r:id="rId58"/>
    <p:sldLayoutId id="2147484120" r:id="rId59"/>
    <p:sldLayoutId id="2147484121" r:id="rId60"/>
    <p:sldLayoutId id="2147484122" r:id="rId61"/>
    <p:sldLayoutId id="2147484123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indent="0" algn="l" defTabSz="684207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24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96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93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89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84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3716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5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27432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35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41148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54864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05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68580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9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863849" indent="-171444" algn="l" defTabSz="685772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36" indent="-171421" algn="l" defTabSz="685772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00" indent="0" algn="l" defTabSz="685772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9" indent="-171444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4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5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0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8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160">
          <p15:clr>
            <a:srgbClr val="F26B43"/>
          </p15:clr>
        </p15:guide>
        <p15:guide id="67" pos="204">
          <p15:clr>
            <a:srgbClr val="F26B43"/>
          </p15:clr>
        </p15:guide>
        <p15:guide id="68" pos="7476">
          <p15:clr>
            <a:srgbClr val="F26B43"/>
          </p15:clr>
        </p15:guide>
        <p15:guide id="69" pos="3840">
          <p15:clr>
            <a:srgbClr val="F26B43"/>
          </p15:clr>
        </p15:guide>
        <p15:guide id="70" orient="horz" pos="3827">
          <p15:clr>
            <a:srgbClr val="9FCC3B"/>
          </p15:clr>
        </p15:guide>
        <p15:guide id="71" orient="horz" pos="202">
          <p15:clr>
            <a:srgbClr val="F26B43"/>
          </p15:clr>
        </p15:guide>
        <p15:guide id="72" orient="horz" pos="392">
          <p15:clr>
            <a:srgbClr val="A4A3A4"/>
          </p15:clr>
        </p15:guide>
        <p15:guide id="73" orient="horz" pos="2552">
          <p15:clr>
            <a:srgbClr val="A4A3A4"/>
          </p15:clr>
        </p15:guide>
        <p15:guide id="74" orient="horz" pos="600">
          <p15:clr>
            <a:srgbClr val="A4A3A4"/>
          </p15:clr>
        </p15:guide>
        <p15:guide id="75" orient="horz" pos="1766">
          <p15:clr>
            <a:srgbClr val="A4A3A4"/>
          </p15:clr>
        </p15:guide>
        <p15:guide id="76" orient="horz" pos="2355">
          <p15:clr>
            <a:srgbClr val="A4A3A4"/>
          </p15:clr>
        </p15:guide>
        <p15:guide id="77" orient="horz" pos="4118">
          <p15:clr>
            <a:srgbClr val="F26B43"/>
          </p15:clr>
        </p15:guide>
        <p15:guide id="78" orient="horz" pos="1178">
          <p15:clr>
            <a:srgbClr val="A4A3A4"/>
          </p15:clr>
        </p15:guide>
        <p15:guide id="79" orient="horz" pos="1374">
          <p15:clr>
            <a:srgbClr val="A4A3A4"/>
          </p15:clr>
        </p15:guide>
        <p15:guide id="80" orient="horz" pos="1570">
          <p15:clr>
            <a:srgbClr val="A4A3A4"/>
          </p15:clr>
        </p15:guide>
        <p15:guide id="81" pos="703">
          <p15:clr>
            <a:srgbClr val="A4A3A4"/>
          </p15:clr>
        </p15:guide>
        <p15:guide id="82" pos="820">
          <p15:clr>
            <a:srgbClr val="A4A3A4"/>
          </p15:clr>
        </p15:guide>
        <p15:guide id="83" pos="1321">
          <p15:clr>
            <a:srgbClr val="A4A3A4"/>
          </p15:clr>
        </p15:guide>
        <p15:guide id="84" pos="1435">
          <p15:clr>
            <a:srgbClr val="A4A3A4"/>
          </p15:clr>
        </p15:guide>
        <p15:guide id="85" pos="1936">
          <p15:clr>
            <a:srgbClr val="A4A3A4"/>
          </p15:clr>
        </p15:guide>
        <p15:guide id="86" pos="2051">
          <p15:clr>
            <a:srgbClr val="A4A3A4"/>
          </p15:clr>
        </p15:guide>
        <p15:guide id="87" pos="2551">
          <p15:clr>
            <a:srgbClr val="A4A3A4"/>
          </p15:clr>
        </p15:guide>
        <p15:guide id="88" pos="2665">
          <p15:clr>
            <a:srgbClr val="A4A3A4"/>
          </p15:clr>
        </p15:guide>
        <p15:guide id="89" pos="3167">
          <p15:clr>
            <a:srgbClr val="A4A3A4"/>
          </p15:clr>
        </p15:guide>
        <p15:guide id="90" pos="3281">
          <p15:clr>
            <a:srgbClr val="A4A3A4"/>
          </p15:clr>
        </p15:guide>
        <p15:guide id="91" pos="3783">
          <p15:clr>
            <a:srgbClr val="A4A3A4"/>
          </p15:clr>
        </p15:guide>
        <p15:guide id="92" pos="3896">
          <p15:clr>
            <a:srgbClr val="A4A3A4"/>
          </p15:clr>
        </p15:guide>
        <p15:guide id="93" pos="4397">
          <p15:clr>
            <a:srgbClr val="A4A3A4"/>
          </p15:clr>
        </p15:guide>
        <p15:guide id="94" pos="4512">
          <p15:clr>
            <a:srgbClr val="A4A3A4"/>
          </p15:clr>
        </p15:guide>
        <p15:guide id="95" pos="5013">
          <p15:clr>
            <a:srgbClr val="A4A3A4"/>
          </p15:clr>
        </p15:guide>
        <p15:guide id="96" pos="5128">
          <p15:clr>
            <a:srgbClr val="A4A3A4"/>
          </p15:clr>
        </p15:guide>
        <p15:guide id="97" pos="5629">
          <p15:clr>
            <a:srgbClr val="A4A3A4"/>
          </p15:clr>
        </p15:guide>
        <p15:guide id="98" pos="5742">
          <p15:clr>
            <a:srgbClr val="A4A3A4"/>
          </p15:clr>
        </p15:guide>
        <p15:guide id="99" pos="6244">
          <p15:clr>
            <a:srgbClr val="A4A3A4"/>
          </p15:clr>
        </p15:guide>
        <p15:guide id="100" pos="6359">
          <p15:clr>
            <a:srgbClr val="A4A3A4"/>
          </p15:clr>
        </p15:guide>
        <p15:guide id="101" pos="6859">
          <p15:clr>
            <a:srgbClr val="A4A3A4"/>
          </p15:clr>
        </p15:guide>
        <p15:guide id="102" pos="6975">
          <p15:clr>
            <a:srgbClr val="A4A3A4"/>
          </p15:clr>
        </p15:guide>
        <p15:guide id="103" orient="horz" pos="784">
          <p15:clr>
            <a:srgbClr val="A4A3A4"/>
          </p15:clr>
        </p15:guide>
        <p15:guide id="104" orient="horz" pos="980">
          <p15:clr>
            <a:srgbClr val="A4A3A4"/>
          </p15:clr>
        </p15:guide>
        <p15:guide id="105" orient="horz" pos="1962">
          <p15:clr>
            <a:srgbClr val="A4A3A4"/>
          </p15:clr>
        </p15:guide>
        <p15:guide id="106" orient="horz" pos="2747">
          <p15:clr>
            <a:srgbClr val="A4A3A4"/>
          </p15:clr>
        </p15:guide>
        <p15:guide id="107" orient="horz" pos="2945">
          <p15:clr>
            <a:srgbClr val="A4A3A4"/>
          </p15:clr>
        </p15:guide>
        <p15:guide id="108" orient="horz" pos="3141">
          <p15:clr>
            <a:srgbClr val="A4A3A4"/>
          </p15:clr>
        </p15:guide>
        <p15:guide id="109" orient="horz" pos="3337">
          <p15:clr>
            <a:srgbClr val="A4A3A4"/>
          </p15:clr>
        </p15:guide>
        <p15:guide id="110" orient="horz" pos="3535">
          <p15:clr>
            <a:srgbClr val="A4A3A4"/>
          </p15:clr>
        </p15:guide>
        <p15:guide id="111" orient="horz" pos="3730">
          <p15:clr>
            <a:srgbClr val="A4A3A4"/>
          </p15:clr>
        </p15:guide>
        <p15:guide id="112" orient="horz" pos="3936">
          <p15:clr>
            <a:srgbClr val="A4A3A4"/>
          </p15:clr>
        </p15:guide>
        <p15:guide id="113" orient="horz" pos="187">
          <p15:clr>
            <a:srgbClr val="9FCC3B"/>
          </p15:clr>
        </p15:guide>
        <p15:guide id="114" pos="455">
          <p15:clr>
            <a:srgbClr val="9FCC3B"/>
          </p15:clr>
        </p15:guide>
        <p15:guide id="115" pos="1069">
          <p15:clr>
            <a:srgbClr val="9FCC3B"/>
          </p15:clr>
        </p15:guide>
        <p15:guide id="116" pos="1685">
          <p15:clr>
            <a:srgbClr val="9FCC3B"/>
          </p15:clr>
        </p15:guide>
        <p15:guide id="117" pos="2301">
          <p15:clr>
            <a:srgbClr val="9FCC3B"/>
          </p15:clr>
        </p15:guide>
        <p15:guide id="118" pos="2915">
          <p15:clr>
            <a:srgbClr val="9FCC3B"/>
          </p15:clr>
        </p15:guide>
        <p15:guide id="119" pos="3531">
          <p15:clr>
            <a:srgbClr val="9FCC3B"/>
          </p15:clr>
        </p15:guide>
        <p15:guide id="120" pos="4146">
          <p15:clr>
            <a:srgbClr val="9FCC3B"/>
          </p15:clr>
        </p15:guide>
        <p15:guide id="121" pos="4762">
          <p15:clr>
            <a:srgbClr val="9FCC3B"/>
          </p15:clr>
        </p15:guide>
        <p15:guide id="122" pos="5378">
          <p15:clr>
            <a:srgbClr val="9FCC3B"/>
          </p15:clr>
        </p15:guide>
        <p15:guide id="123" pos="5992">
          <p15:clr>
            <a:srgbClr val="9FCC3B"/>
          </p15:clr>
        </p15:guide>
        <p15:guide id="124" pos="6609">
          <p15:clr>
            <a:srgbClr val="9FCC3B"/>
          </p15:clr>
        </p15:guide>
        <p15:guide id="125" pos="7225">
          <p15:clr>
            <a:srgbClr val="9FCC3B"/>
          </p15:clr>
        </p15:guide>
        <p15:guide id="126" orient="horz" pos="2892" userDrawn="1">
          <p15:clr>
            <a:srgbClr val="F26B43"/>
          </p15:clr>
        </p15:guide>
        <p15:guide id="127" pos="336" userDrawn="1">
          <p15:clr>
            <a:srgbClr val="F26B43"/>
          </p15:clr>
        </p15:guide>
        <p15:guide id="128" pos="5424" userDrawn="1">
          <p15:clr>
            <a:srgbClr val="F26B43"/>
          </p15:clr>
        </p15:guide>
        <p15:guide id="129" orient="horz" pos="757" userDrawn="1">
          <p15:clr>
            <a:srgbClr val="F26B43"/>
          </p15:clr>
        </p15:guide>
        <p15:guide id="130" orient="horz" pos="324" userDrawn="1">
          <p15:clr>
            <a:srgbClr val="F26B43"/>
          </p15:clr>
        </p15:guide>
        <p15:guide id="131" pos="2876" userDrawn="1">
          <p15:clr>
            <a:srgbClr val="F26B43"/>
          </p15:clr>
        </p15:guide>
        <p15:guide id="132" orient="horz" pos="1620" userDrawn="1">
          <p15:clr>
            <a:srgbClr val="F26B43"/>
          </p15:clr>
        </p15:guide>
        <p15:guide id="133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3.png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isco.com/docs/dna-center/sandboxes/#cisco-catalyst-center-sandbox" TargetMode="Externa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isco.com/docs/dna-center/cisco-dna-center-2-3-7-api-overview/" TargetMode="Externa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-en-programmability/dnacentersdk" TargetMode="External"/><Relationship Id="rId2" Type="http://schemas.openxmlformats.org/officeDocument/2006/relationships/hyperlink" Target="https://dnacentersdk.readthedocs.io/en/latest/" TargetMode="Externa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4.sv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7.png"/><Relationship Id="rId18" Type="http://schemas.openxmlformats.org/officeDocument/2006/relationships/image" Target="../media/image69.svg"/><Relationship Id="rId3" Type="http://schemas.openxmlformats.org/officeDocument/2006/relationships/image" Target="../media/image54.svg"/><Relationship Id="rId21" Type="http://schemas.openxmlformats.org/officeDocument/2006/relationships/image" Target="../media/image72.png"/><Relationship Id="rId7" Type="http://schemas.openxmlformats.org/officeDocument/2006/relationships/image" Target="../media/image64.png"/><Relationship Id="rId12" Type="http://schemas.openxmlformats.org/officeDocument/2006/relationships/image" Target="../media/image56.sv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0.sv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5" Type="http://schemas.openxmlformats.org/officeDocument/2006/relationships/image" Target="../media/image59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58.svg"/><Relationship Id="rId22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2888" y="1635918"/>
            <a:ext cx="4992291" cy="1165627"/>
          </a:xfrm>
        </p:spPr>
        <p:txBody>
          <a:bodyPr>
            <a:normAutofit/>
          </a:bodyPr>
          <a:lstStyle/>
          <a:p>
            <a:r>
              <a:rPr lang="en-US" dirty="0"/>
              <a:t>Automation and Management with Catalyst Center APIs</a:t>
            </a:r>
          </a:p>
        </p:txBody>
      </p:sp>
      <p:sp>
        <p:nvSpPr>
          <p:cNvPr id="9" name="Subtitle 8"/>
          <p:cNvSpPr>
            <a:spLocks noGrp="1"/>
          </p:cNvSpPr>
          <p:nvPr>
            <p:ph type="body" sz="quarter" idx="13"/>
          </p:nvPr>
        </p:nvSpPr>
        <p:spPr>
          <a:xfrm>
            <a:off x="242888" y="2870598"/>
            <a:ext cx="4992291" cy="167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59EF47-CF4B-A087-C6A3-DF42354DF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Hector Morales			</a:t>
            </a:r>
          </a:p>
          <a:p>
            <a:r>
              <a:rPr lang="en-US" dirty="0"/>
              <a:t>Global Partner Engineering						</a:t>
            </a:r>
          </a:p>
          <a:p>
            <a:endParaRPr lang="en-MX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FCAC18-A315-AA49-50F0-F7DC6048F0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MX" dirty="0"/>
              <a:t>Marival Cruz</a:t>
            </a:r>
          </a:p>
          <a:p>
            <a:r>
              <a:rPr lang="en-MX" dirty="0"/>
              <a:t>EMEA Partner Engineering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D7950-6F3D-1005-15BF-942A95B39B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F883-AC1A-9ACC-19BE-366B64AB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high-level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40BF6-BA57-EA90-13E6-D4A7E65295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Catalyst Center headless deployment example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EC29BB-2C43-DDC2-9055-3D2E1CE23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92735-864B-571D-22EC-2159DD6FD14C}"/>
              </a:ext>
            </a:extLst>
          </p:cNvPr>
          <p:cNvGrpSpPr/>
          <p:nvPr/>
        </p:nvGrpSpPr>
        <p:grpSpPr>
          <a:xfrm>
            <a:off x="1020352" y="1532575"/>
            <a:ext cx="496070" cy="484802"/>
            <a:chOff x="919016" y="1467964"/>
            <a:chExt cx="496070" cy="48480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626E085-A449-460D-A4D9-ED942E923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016" y="1467964"/>
              <a:ext cx="496070" cy="484802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B526B2EC-27D1-7EBA-8339-59E44E808B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275" y="1532659"/>
              <a:ext cx="457200" cy="353048"/>
            </a:xfrm>
            <a:custGeom>
              <a:avLst/>
              <a:gdLst>
                <a:gd name="connsiteX0" fmla="*/ 499300 w 585787"/>
                <a:gd name="connsiteY0" fmla="*/ 299942 h 452342"/>
                <a:gd name="connsiteX1" fmla="*/ 464344 w 585787"/>
                <a:gd name="connsiteY1" fmla="*/ 299942 h 452342"/>
                <a:gd name="connsiteX2" fmla="*/ 464344 w 585787"/>
                <a:gd name="connsiteY2" fmla="*/ 285655 h 452342"/>
                <a:gd name="connsiteX3" fmla="*/ 499300 w 585787"/>
                <a:gd name="connsiteY3" fmla="*/ 285655 h 452342"/>
                <a:gd name="connsiteX4" fmla="*/ 571500 w 585787"/>
                <a:gd name="connsiteY4" fmla="*/ 213455 h 452342"/>
                <a:gd name="connsiteX5" fmla="*/ 499300 w 585787"/>
                <a:gd name="connsiteY5" fmla="*/ 141256 h 452342"/>
                <a:gd name="connsiteX6" fmla="*/ 455295 w 585787"/>
                <a:gd name="connsiteY6" fmla="*/ 156591 h 452342"/>
                <a:gd name="connsiteX7" fmla="*/ 448056 w 585787"/>
                <a:gd name="connsiteY7" fmla="*/ 157543 h 452342"/>
                <a:gd name="connsiteX8" fmla="*/ 443770 w 585787"/>
                <a:gd name="connsiteY8" fmla="*/ 151638 h 452342"/>
                <a:gd name="connsiteX9" fmla="*/ 292894 w 585787"/>
                <a:gd name="connsiteY9" fmla="*/ 14288 h 452342"/>
                <a:gd name="connsiteX10" fmla="*/ 150495 w 585787"/>
                <a:gd name="connsiteY10" fmla="*/ 114395 h 452342"/>
                <a:gd name="connsiteX11" fmla="*/ 146494 w 585787"/>
                <a:gd name="connsiteY11" fmla="*/ 118586 h 452342"/>
                <a:gd name="connsiteX12" fmla="*/ 140684 w 585787"/>
                <a:gd name="connsiteY12" fmla="*/ 118396 h 452342"/>
                <a:gd name="connsiteX13" fmla="*/ 102394 w 585787"/>
                <a:gd name="connsiteY13" fmla="*/ 109538 h 452342"/>
                <a:gd name="connsiteX14" fmla="*/ 14288 w 585787"/>
                <a:gd name="connsiteY14" fmla="*/ 197644 h 452342"/>
                <a:gd name="connsiteX15" fmla="*/ 102394 w 585787"/>
                <a:gd name="connsiteY15" fmla="*/ 285750 h 452342"/>
                <a:gd name="connsiteX16" fmla="*/ 121444 w 585787"/>
                <a:gd name="connsiteY16" fmla="*/ 285750 h 452342"/>
                <a:gd name="connsiteX17" fmla="*/ 121444 w 585787"/>
                <a:gd name="connsiteY17" fmla="*/ 300037 h 452342"/>
                <a:gd name="connsiteX18" fmla="*/ 102394 w 585787"/>
                <a:gd name="connsiteY18" fmla="*/ 300037 h 452342"/>
                <a:gd name="connsiteX19" fmla="*/ 0 w 585787"/>
                <a:gd name="connsiteY19" fmla="*/ 197644 h 452342"/>
                <a:gd name="connsiteX20" fmla="*/ 102394 w 585787"/>
                <a:gd name="connsiteY20" fmla="*/ 95250 h 452342"/>
                <a:gd name="connsiteX21" fmla="*/ 139827 w 585787"/>
                <a:gd name="connsiteY21" fmla="*/ 102394 h 452342"/>
                <a:gd name="connsiteX22" fmla="*/ 292894 w 585787"/>
                <a:gd name="connsiteY22" fmla="*/ 0 h 452342"/>
                <a:gd name="connsiteX23" fmla="*/ 456533 w 585787"/>
                <a:gd name="connsiteY23" fmla="*/ 138589 h 452342"/>
                <a:gd name="connsiteX24" fmla="*/ 499300 w 585787"/>
                <a:gd name="connsiteY24" fmla="*/ 126968 h 452342"/>
                <a:gd name="connsiteX25" fmla="*/ 585788 w 585787"/>
                <a:gd name="connsiteY25" fmla="*/ 213455 h 452342"/>
                <a:gd name="connsiteX26" fmla="*/ 499300 w 585787"/>
                <a:gd name="connsiteY26" fmla="*/ 299942 h 452342"/>
                <a:gd name="connsiteX27" fmla="*/ 235744 w 585787"/>
                <a:gd name="connsiteY27" fmla="*/ 380905 h 452342"/>
                <a:gd name="connsiteX28" fmla="*/ 233648 w 585787"/>
                <a:gd name="connsiteY28" fmla="*/ 380905 h 452342"/>
                <a:gd name="connsiteX29" fmla="*/ 223838 w 585787"/>
                <a:gd name="connsiteY29" fmla="*/ 371094 h 452342"/>
                <a:gd name="connsiteX30" fmla="*/ 223838 w 585787"/>
                <a:gd name="connsiteY30" fmla="*/ 252603 h 452342"/>
                <a:gd name="connsiteX31" fmla="*/ 233648 w 585787"/>
                <a:gd name="connsiteY31" fmla="*/ 242792 h 452342"/>
                <a:gd name="connsiteX32" fmla="*/ 352235 w 585787"/>
                <a:gd name="connsiteY32" fmla="*/ 242792 h 452342"/>
                <a:gd name="connsiteX33" fmla="*/ 362045 w 585787"/>
                <a:gd name="connsiteY33" fmla="*/ 252603 h 452342"/>
                <a:gd name="connsiteX34" fmla="*/ 362045 w 585787"/>
                <a:gd name="connsiteY34" fmla="*/ 254699 h 452342"/>
                <a:gd name="connsiteX35" fmla="*/ 376333 w 585787"/>
                <a:gd name="connsiteY35" fmla="*/ 254699 h 452342"/>
                <a:gd name="connsiteX36" fmla="*/ 376333 w 585787"/>
                <a:gd name="connsiteY36" fmla="*/ 252603 h 452342"/>
                <a:gd name="connsiteX37" fmla="*/ 352235 w 585787"/>
                <a:gd name="connsiteY37" fmla="*/ 228505 h 452342"/>
                <a:gd name="connsiteX38" fmla="*/ 233648 w 585787"/>
                <a:gd name="connsiteY38" fmla="*/ 228505 h 452342"/>
                <a:gd name="connsiteX39" fmla="*/ 209550 w 585787"/>
                <a:gd name="connsiteY39" fmla="*/ 252603 h 452342"/>
                <a:gd name="connsiteX40" fmla="*/ 209550 w 585787"/>
                <a:gd name="connsiteY40" fmla="*/ 371094 h 452342"/>
                <a:gd name="connsiteX41" fmla="*/ 233648 w 585787"/>
                <a:gd name="connsiteY41" fmla="*/ 395192 h 452342"/>
                <a:gd name="connsiteX42" fmla="*/ 235744 w 585787"/>
                <a:gd name="connsiteY42" fmla="*/ 395192 h 452342"/>
                <a:gd name="connsiteX43" fmla="*/ 235744 w 585787"/>
                <a:gd name="connsiteY43" fmla="*/ 380905 h 452342"/>
                <a:gd name="connsiteX44" fmla="*/ 178594 w 585787"/>
                <a:gd name="connsiteY44" fmla="*/ 323183 h 452342"/>
                <a:gd name="connsiteX45" fmla="*/ 176498 w 585787"/>
                <a:gd name="connsiteY45" fmla="*/ 323183 h 452342"/>
                <a:gd name="connsiteX46" fmla="*/ 166688 w 585787"/>
                <a:gd name="connsiteY46" fmla="*/ 313468 h 452342"/>
                <a:gd name="connsiteX47" fmla="*/ 166688 w 585787"/>
                <a:gd name="connsiteY47" fmla="*/ 195358 h 452342"/>
                <a:gd name="connsiteX48" fmla="*/ 176498 w 585787"/>
                <a:gd name="connsiteY48" fmla="*/ 185642 h 452342"/>
                <a:gd name="connsiteX49" fmla="*/ 295085 w 585787"/>
                <a:gd name="connsiteY49" fmla="*/ 185642 h 452342"/>
                <a:gd name="connsiteX50" fmla="*/ 304895 w 585787"/>
                <a:gd name="connsiteY50" fmla="*/ 195358 h 452342"/>
                <a:gd name="connsiteX51" fmla="*/ 304895 w 585787"/>
                <a:gd name="connsiteY51" fmla="*/ 197549 h 452342"/>
                <a:gd name="connsiteX52" fmla="*/ 319183 w 585787"/>
                <a:gd name="connsiteY52" fmla="*/ 197549 h 452342"/>
                <a:gd name="connsiteX53" fmla="*/ 319183 w 585787"/>
                <a:gd name="connsiteY53" fmla="*/ 195358 h 452342"/>
                <a:gd name="connsiteX54" fmla="*/ 295085 w 585787"/>
                <a:gd name="connsiteY54" fmla="*/ 171355 h 452342"/>
                <a:gd name="connsiteX55" fmla="*/ 176498 w 585787"/>
                <a:gd name="connsiteY55" fmla="*/ 171355 h 452342"/>
                <a:gd name="connsiteX56" fmla="*/ 152400 w 585787"/>
                <a:gd name="connsiteY56" fmla="*/ 195358 h 452342"/>
                <a:gd name="connsiteX57" fmla="*/ 152400 w 585787"/>
                <a:gd name="connsiteY57" fmla="*/ 313468 h 452342"/>
                <a:gd name="connsiteX58" fmla="*/ 176498 w 585787"/>
                <a:gd name="connsiteY58" fmla="*/ 337471 h 452342"/>
                <a:gd name="connsiteX59" fmla="*/ 178594 w 585787"/>
                <a:gd name="connsiteY59" fmla="*/ 337471 h 452342"/>
                <a:gd name="connsiteX60" fmla="*/ 178594 w 585787"/>
                <a:gd name="connsiteY60" fmla="*/ 323183 h 452342"/>
                <a:gd name="connsiteX61" fmla="*/ 433388 w 585787"/>
                <a:gd name="connsiteY61" fmla="*/ 426339 h 452342"/>
                <a:gd name="connsiteX62" fmla="*/ 433388 w 585787"/>
                <a:gd name="connsiteY62" fmla="*/ 311658 h 452342"/>
                <a:gd name="connsiteX63" fmla="*/ 407384 w 585787"/>
                <a:gd name="connsiteY63" fmla="*/ 285655 h 452342"/>
                <a:gd name="connsiteX64" fmla="*/ 292703 w 585787"/>
                <a:gd name="connsiteY64" fmla="*/ 285655 h 452342"/>
                <a:gd name="connsiteX65" fmla="*/ 266700 w 585787"/>
                <a:gd name="connsiteY65" fmla="*/ 311658 h 452342"/>
                <a:gd name="connsiteX66" fmla="*/ 266700 w 585787"/>
                <a:gd name="connsiteY66" fmla="*/ 426339 h 452342"/>
                <a:gd name="connsiteX67" fmla="*/ 292703 w 585787"/>
                <a:gd name="connsiteY67" fmla="*/ 452342 h 452342"/>
                <a:gd name="connsiteX68" fmla="*/ 407384 w 585787"/>
                <a:gd name="connsiteY68" fmla="*/ 452342 h 452342"/>
                <a:gd name="connsiteX69" fmla="*/ 433388 w 585787"/>
                <a:gd name="connsiteY69" fmla="*/ 426339 h 452342"/>
                <a:gd name="connsiteX70" fmla="*/ 407384 w 585787"/>
                <a:gd name="connsiteY70" fmla="*/ 299942 h 452342"/>
                <a:gd name="connsiteX71" fmla="*/ 419100 w 585787"/>
                <a:gd name="connsiteY71" fmla="*/ 311658 h 452342"/>
                <a:gd name="connsiteX72" fmla="*/ 419100 w 585787"/>
                <a:gd name="connsiteY72" fmla="*/ 426339 h 452342"/>
                <a:gd name="connsiteX73" fmla="*/ 407384 w 585787"/>
                <a:gd name="connsiteY73" fmla="*/ 438055 h 452342"/>
                <a:gd name="connsiteX74" fmla="*/ 292703 w 585787"/>
                <a:gd name="connsiteY74" fmla="*/ 438055 h 452342"/>
                <a:gd name="connsiteX75" fmla="*/ 280988 w 585787"/>
                <a:gd name="connsiteY75" fmla="*/ 426339 h 452342"/>
                <a:gd name="connsiteX76" fmla="*/ 280988 w 585787"/>
                <a:gd name="connsiteY76" fmla="*/ 311658 h 452342"/>
                <a:gd name="connsiteX77" fmla="*/ 292703 w 585787"/>
                <a:gd name="connsiteY77" fmla="*/ 299942 h 452342"/>
                <a:gd name="connsiteX78" fmla="*/ 407384 w 585787"/>
                <a:gd name="connsiteY78" fmla="*/ 299942 h 45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85787" h="452342">
                  <a:moveTo>
                    <a:pt x="499300" y="299942"/>
                  </a:moveTo>
                  <a:lnTo>
                    <a:pt x="464344" y="299942"/>
                  </a:lnTo>
                  <a:lnTo>
                    <a:pt x="464344" y="285655"/>
                  </a:lnTo>
                  <a:lnTo>
                    <a:pt x="499300" y="285655"/>
                  </a:lnTo>
                  <a:cubicBezTo>
                    <a:pt x="539115" y="285655"/>
                    <a:pt x="571500" y="253270"/>
                    <a:pt x="571500" y="213455"/>
                  </a:cubicBezTo>
                  <a:cubicBezTo>
                    <a:pt x="571500" y="173641"/>
                    <a:pt x="539115" y="141256"/>
                    <a:pt x="499300" y="141256"/>
                  </a:cubicBezTo>
                  <a:cubicBezTo>
                    <a:pt x="483489" y="141256"/>
                    <a:pt x="468249" y="146590"/>
                    <a:pt x="455295" y="156591"/>
                  </a:cubicBezTo>
                  <a:cubicBezTo>
                    <a:pt x="453200" y="158210"/>
                    <a:pt x="450437" y="158496"/>
                    <a:pt x="448056" y="157543"/>
                  </a:cubicBezTo>
                  <a:cubicBezTo>
                    <a:pt x="445675" y="156496"/>
                    <a:pt x="444056" y="154210"/>
                    <a:pt x="443770" y="151638"/>
                  </a:cubicBezTo>
                  <a:cubicBezTo>
                    <a:pt x="436436" y="73342"/>
                    <a:pt x="371570" y="14288"/>
                    <a:pt x="292894" y="14288"/>
                  </a:cubicBezTo>
                  <a:cubicBezTo>
                    <a:pt x="229362" y="14288"/>
                    <a:pt x="172117" y="54483"/>
                    <a:pt x="150495" y="114395"/>
                  </a:cubicBezTo>
                  <a:cubicBezTo>
                    <a:pt x="149828" y="116300"/>
                    <a:pt x="148304" y="117824"/>
                    <a:pt x="146494" y="118586"/>
                  </a:cubicBezTo>
                  <a:cubicBezTo>
                    <a:pt x="144685" y="119348"/>
                    <a:pt x="142494" y="119253"/>
                    <a:pt x="140684" y="118396"/>
                  </a:cubicBezTo>
                  <a:cubicBezTo>
                    <a:pt x="128588" y="112490"/>
                    <a:pt x="115729" y="109538"/>
                    <a:pt x="102394" y="109538"/>
                  </a:cubicBezTo>
                  <a:cubicBezTo>
                    <a:pt x="53816" y="109538"/>
                    <a:pt x="14288" y="149066"/>
                    <a:pt x="14288" y="197644"/>
                  </a:cubicBezTo>
                  <a:cubicBezTo>
                    <a:pt x="14288" y="246221"/>
                    <a:pt x="53816" y="285750"/>
                    <a:pt x="102394" y="285750"/>
                  </a:cubicBezTo>
                  <a:lnTo>
                    <a:pt x="121444" y="285750"/>
                  </a:lnTo>
                  <a:lnTo>
                    <a:pt x="121444" y="300037"/>
                  </a:lnTo>
                  <a:lnTo>
                    <a:pt x="102394" y="300037"/>
                  </a:lnTo>
                  <a:cubicBezTo>
                    <a:pt x="45910" y="300037"/>
                    <a:pt x="0" y="254127"/>
                    <a:pt x="0" y="197644"/>
                  </a:cubicBezTo>
                  <a:cubicBezTo>
                    <a:pt x="0" y="141161"/>
                    <a:pt x="45910" y="95250"/>
                    <a:pt x="102394" y="95250"/>
                  </a:cubicBezTo>
                  <a:cubicBezTo>
                    <a:pt x="115253" y="95250"/>
                    <a:pt x="127826" y="97631"/>
                    <a:pt x="139827" y="102394"/>
                  </a:cubicBezTo>
                  <a:cubicBezTo>
                    <a:pt x="165354" y="40862"/>
                    <a:pt x="225933" y="0"/>
                    <a:pt x="292894" y="0"/>
                  </a:cubicBezTo>
                  <a:cubicBezTo>
                    <a:pt x="375095" y="0"/>
                    <a:pt x="443484" y="58769"/>
                    <a:pt x="456533" y="138589"/>
                  </a:cubicBezTo>
                  <a:cubicBezTo>
                    <a:pt x="469678" y="130969"/>
                    <a:pt x="484251" y="126968"/>
                    <a:pt x="499300" y="126968"/>
                  </a:cubicBezTo>
                  <a:cubicBezTo>
                    <a:pt x="547021" y="126968"/>
                    <a:pt x="585788" y="165735"/>
                    <a:pt x="585788" y="213455"/>
                  </a:cubicBezTo>
                  <a:cubicBezTo>
                    <a:pt x="585788" y="261176"/>
                    <a:pt x="547021" y="299942"/>
                    <a:pt x="499300" y="299942"/>
                  </a:cubicBezTo>
                  <a:close/>
                  <a:moveTo>
                    <a:pt x="235744" y="380905"/>
                  </a:moveTo>
                  <a:lnTo>
                    <a:pt x="233648" y="380905"/>
                  </a:lnTo>
                  <a:cubicBezTo>
                    <a:pt x="228219" y="380905"/>
                    <a:pt x="223838" y="376523"/>
                    <a:pt x="223838" y="371094"/>
                  </a:cubicBezTo>
                  <a:lnTo>
                    <a:pt x="223838" y="252603"/>
                  </a:lnTo>
                  <a:cubicBezTo>
                    <a:pt x="223838" y="247174"/>
                    <a:pt x="228219" y="242792"/>
                    <a:pt x="233648" y="242792"/>
                  </a:cubicBezTo>
                  <a:lnTo>
                    <a:pt x="352235" y="242792"/>
                  </a:lnTo>
                  <a:cubicBezTo>
                    <a:pt x="357664" y="242792"/>
                    <a:pt x="362045" y="247174"/>
                    <a:pt x="362045" y="252603"/>
                  </a:cubicBezTo>
                  <a:lnTo>
                    <a:pt x="362045" y="254699"/>
                  </a:lnTo>
                  <a:lnTo>
                    <a:pt x="376333" y="254699"/>
                  </a:lnTo>
                  <a:lnTo>
                    <a:pt x="376333" y="252603"/>
                  </a:lnTo>
                  <a:cubicBezTo>
                    <a:pt x="376333" y="239363"/>
                    <a:pt x="365570" y="228505"/>
                    <a:pt x="352235" y="228505"/>
                  </a:cubicBezTo>
                  <a:lnTo>
                    <a:pt x="233648" y="228505"/>
                  </a:lnTo>
                  <a:cubicBezTo>
                    <a:pt x="220409" y="228505"/>
                    <a:pt x="209550" y="239268"/>
                    <a:pt x="209550" y="252603"/>
                  </a:cubicBezTo>
                  <a:lnTo>
                    <a:pt x="209550" y="371094"/>
                  </a:lnTo>
                  <a:cubicBezTo>
                    <a:pt x="209550" y="384334"/>
                    <a:pt x="220313" y="395192"/>
                    <a:pt x="233648" y="395192"/>
                  </a:cubicBezTo>
                  <a:lnTo>
                    <a:pt x="235744" y="395192"/>
                  </a:lnTo>
                  <a:lnTo>
                    <a:pt x="235744" y="380905"/>
                  </a:lnTo>
                  <a:close/>
                  <a:moveTo>
                    <a:pt x="178594" y="323183"/>
                  </a:moveTo>
                  <a:lnTo>
                    <a:pt x="176498" y="323183"/>
                  </a:lnTo>
                  <a:cubicBezTo>
                    <a:pt x="171069" y="323183"/>
                    <a:pt x="166688" y="318802"/>
                    <a:pt x="166688" y="313468"/>
                  </a:cubicBezTo>
                  <a:lnTo>
                    <a:pt x="166688" y="195358"/>
                  </a:lnTo>
                  <a:cubicBezTo>
                    <a:pt x="166688" y="190024"/>
                    <a:pt x="171069" y="185642"/>
                    <a:pt x="176498" y="185642"/>
                  </a:cubicBezTo>
                  <a:lnTo>
                    <a:pt x="295085" y="185642"/>
                  </a:lnTo>
                  <a:cubicBezTo>
                    <a:pt x="300514" y="185642"/>
                    <a:pt x="304895" y="190024"/>
                    <a:pt x="304895" y="195358"/>
                  </a:cubicBezTo>
                  <a:lnTo>
                    <a:pt x="304895" y="197549"/>
                  </a:lnTo>
                  <a:lnTo>
                    <a:pt x="319183" y="197549"/>
                  </a:lnTo>
                  <a:lnTo>
                    <a:pt x="319183" y="195358"/>
                  </a:lnTo>
                  <a:cubicBezTo>
                    <a:pt x="319183" y="182118"/>
                    <a:pt x="308420" y="171355"/>
                    <a:pt x="295085" y="171355"/>
                  </a:cubicBezTo>
                  <a:lnTo>
                    <a:pt x="176498" y="171355"/>
                  </a:lnTo>
                  <a:cubicBezTo>
                    <a:pt x="163259" y="171355"/>
                    <a:pt x="152400" y="182118"/>
                    <a:pt x="152400" y="195358"/>
                  </a:cubicBezTo>
                  <a:lnTo>
                    <a:pt x="152400" y="313468"/>
                  </a:lnTo>
                  <a:cubicBezTo>
                    <a:pt x="152400" y="326708"/>
                    <a:pt x="163163" y="337471"/>
                    <a:pt x="176498" y="337471"/>
                  </a:cubicBezTo>
                  <a:lnTo>
                    <a:pt x="178594" y="337471"/>
                  </a:lnTo>
                  <a:lnTo>
                    <a:pt x="178594" y="323183"/>
                  </a:lnTo>
                  <a:close/>
                  <a:moveTo>
                    <a:pt x="433388" y="426339"/>
                  </a:moveTo>
                  <a:lnTo>
                    <a:pt x="433388" y="311658"/>
                  </a:lnTo>
                  <a:cubicBezTo>
                    <a:pt x="433388" y="297371"/>
                    <a:pt x="421767" y="285655"/>
                    <a:pt x="407384" y="285655"/>
                  </a:cubicBezTo>
                  <a:lnTo>
                    <a:pt x="292703" y="285655"/>
                  </a:lnTo>
                  <a:cubicBezTo>
                    <a:pt x="278416" y="285655"/>
                    <a:pt x="266700" y="297275"/>
                    <a:pt x="266700" y="311658"/>
                  </a:cubicBezTo>
                  <a:lnTo>
                    <a:pt x="266700" y="426339"/>
                  </a:lnTo>
                  <a:cubicBezTo>
                    <a:pt x="266700" y="440626"/>
                    <a:pt x="278321" y="452342"/>
                    <a:pt x="292703" y="452342"/>
                  </a:cubicBezTo>
                  <a:lnTo>
                    <a:pt x="407384" y="452342"/>
                  </a:lnTo>
                  <a:cubicBezTo>
                    <a:pt x="421672" y="452342"/>
                    <a:pt x="433388" y="440722"/>
                    <a:pt x="433388" y="426339"/>
                  </a:cubicBezTo>
                  <a:close/>
                  <a:moveTo>
                    <a:pt x="407384" y="299942"/>
                  </a:moveTo>
                  <a:cubicBezTo>
                    <a:pt x="413861" y="299942"/>
                    <a:pt x="419100" y="305181"/>
                    <a:pt x="419100" y="311658"/>
                  </a:cubicBezTo>
                  <a:lnTo>
                    <a:pt x="419100" y="426339"/>
                  </a:lnTo>
                  <a:cubicBezTo>
                    <a:pt x="419100" y="432816"/>
                    <a:pt x="413861" y="438055"/>
                    <a:pt x="407384" y="438055"/>
                  </a:cubicBezTo>
                  <a:lnTo>
                    <a:pt x="292703" y="438055"/>
                  </a:lnTo>
                  <a:cubicBezTo>
                    <a:pt x="286226" y="438055"/>
                    <a:pt x="280988" y="432816"/>
                    <a:pt x="280988" y="426339"/>
                  </a:cubicBezTo>
                  <a:lnTo>
                    <a:pt x="280988" y="311658"/>
                  </a:lnTo>
                  <a:cubicBezTo>
                    <a:pt x="280988" y="305181"/>
                    <a:pt x="286226" y="299942"/>
                    <a:pt x="292703" y="299942"/>
                  </a:cubicBezTo>
                  <a:lnTo>
                    <a:pt x="407384" y="29994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3EB394-7B5F-BDB8-1B9F-0DA5E371BC9F}"/>
              </a:ext>
            </a:extLst>
          </p:cNvPr>
          <p:cNvCxnSpPr>
            <a:cxnSpLocks/>
            <a:stCxn id="9" idx="1"/>
            <a:endCxn id="84" idx="3"/>
          </p:cNvCxnSpPr>
          <p:nvPr/>
        </p:nvCxnSpPr>
        <p:spPr>
          <a:xfrm flipH="1">
            <a:off x="3715292" y="3477621"/>
            <a:ext cx="253811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Elbow Connector 106">
            <a:extLst>
              <a:ext uri="{FF2B5EF4-FFF2-40B4-BE49-F238E27FC236}">
                <a16:creationId xmlns:a16="http://schemas.microsoft.com/office/drawing/2014/main" id="{077F2E02-A26A-5549-C882-DF7177755CB5}"/>
              </a:ext>
            </a:extLst>
          </p:cNvPr>
          <p:cNvCxnSpPr>
            <a:cxnSpLocks/>
            <a:stCxn id="10" idx="6"/>
            <a:endCxn id="80" idx="1"/>
          </p:cNvCxnSpPr>
          <p:nvPr/>
        </p:nvCxnSpPr>
        <p:spPr>
          <a:xfrm>
            <a:off x="3401359" y="1777994"/>
            <a:ext cx="562070" cy="102619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063EF5F-A8E5-9E52-E21B-10616799FCAB}"/>
              </a:ext>
            </a:extLst>
          </p:cNvPr>
          <p:cNvGrpSpPr/>
          <p:nvPr/>
        </p:nvGrpSpPr>
        <p:grpSpPr>
          <a:xfrm>
            <a:off x="7620899" y="3258327"/>
            <a:ext cx="857996" cy="674523"/>
            <a:chOff x="7780334" y="2980151"/>
            <a:chExt cx="857996" cy="674523"/>
          </a:xfrm>
        </p:grpSpPr>
        <p:sp>
          <p:nvSpPr>
            <p:cNvPr id="52" name="Freeform 177">
              <a:extLst>
                <a:ext uri="{FF2B5EF4-FFF2-40B4-BE49-F238E27FC236}">
                  <a16:creationId xmlns:a16="http://schemas.microsoft.com/office/drawing/2014/main" id="{41F46859-FA9D-468A-2C72-475057BC6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0732" y="2980151"/>
              <a:ext cx="457200" cy="457200"/>
            </a:xfrm>
            <a:custGeom>
              <a:avLst/>
              <a:gdLst>
                <a:gd name="connsiteX0" fmla="*/ 292894 w 585787"/>
                <a:gd name="connsiteY0" fmla="*/ 152400 h 585787"/>
                <a:gd name="connsiteX1" fmla="*/ 152400 w 585787"/>
                <a:gd name="connsiteY1" fmla="*/ 292894 h 585787"/>
                <a:gd name="connsiteX2" fmla="*/ 292894 w 585787"/>
                <a:gd name="connsiteY2" fmla="*/ 433388 h 585787"/>
                <a:gd name="connsiteX3" fmla="*/ 433388 w 585787"/>
                <a:gd name="connsiteY3" fmla="*/ 292894 h 585787"/>
                <a:gd name="connsiteX4" fmla="*/ 292894 w 585787"/>
                <a:gd name="connsiteY4" fmla="*/ 152400 h 585787"/>
                <a:gd name="connsiteX5" fmla="*/ 292894 w 585787"/>
                <a:gd name="connsiteY5" fmla="*/ 419100 h 585787"/>
                <a:gd name="connsiteX6" fmla="*/ 166688 w 585787"/>
                <a:gd name="connsiteY6" fmla="*/ 292894 h 585787"/>
                <a:gd name="connsiteX7" fmla="*/ 292894 w 585787"/>
                <a:gd name="connsiteY7" fmla="*/ 166688 h 585787"/>
                <a:gd name="connsiteX8" fmla="*/ 419100 w 585787"/>
                <a:gd name="connsiteY8" fmla="*/ 292894 h 585787"/>
                <a:gd name="connsiteX9" fmla="*/ 292894 w 585787"/>
                <a:gd name="connsiteY9" fmla="*/ 419100 h 585787"/>
                <a:gd name="connsiteX10" fmla="*/ 364046 w 585787"/>
                <a:gd name="connsiteY10" fmla="*/ 249746 h 585787"/>
                <a:gd name="connsiteX11" fmla="*/ 374142 w 585787"/>
                <a:gd name="connsiteY11" fmla="*/ 259842 h 585787"/>
                <a:gd name="connsiteX12" fmla="*/ 278892 w 585787"/>
                <a:gd name="connsiteY12" fmla="*/ 355092 h 585787"/>
                <a:gd name="connsiteX13" fmla="*/ 273844 w 585787"/>
                <a:gd name="connsiteY13" fmla="*/ 357188 h 585787"/>
                <a:gd name="connsiteX14" fmla="*/ 268796 w 585787"/>
                <a:gd name="connsiteY14" fmla="*/ 355092 h 585787"/>
                <a:gd name="connsiteX15" fmla="*/ 211646 w 585787"/>
                <a:gd name="connsiteY15" fmla="*/ 297942 h 585787"/>
                <a:gd name="connsiteX16" fmla="*/ 221742 w 585787"/>
                <a:gd name="connsiteY16" fmla="*/ 287846 h 585787"/>
                <a:gd name="connsiteX17" fmla="*/ 273844 w 585787"/>
                <a:gd name="connsiteY17" fmla="*/ 339947 h 585787"/>
                <a:gd name="connsiteX18" fmla="*/ 364046 w 585787"/>
                <a:gd name="connsiteY18" fmla="*/ 249746 h 585787"/>
                <a:gd name="connsiteX19" fmla="*/ 0 w 585787"/>
                <a:gd name="connsiteY19" fmla="*/ 292894 h 585787"/>
                <a:gd name="connsiteX20" fmla="*/ 292894 w 585787"/>
                <a:gd name="connsiteY20" fmla="*/ 0 h 585787"/>
                <a:gd name="connsiteX21" fmla="*/ 495300 w 585787"/>
                <a:gd name="connsiteY21" fmla="*/ 81248 h 585787"/>
                <a:gd name="connsiteX22" fmla="*/ 495300 w 585787"/>
                <a:gd name="connsiteY22" fmla="*/ 26194 h 585787"/>
                <a:gd name="connsiteX23" fmla="*/ 509588 w 585787"/>
                <a:gd name="connsiteY23" fmla="*/ 26194 h 585787"/>
                <a:gd name="connsiteX24" fmla="*/ 509588 w 585787"/>
                <a:gd name="connsiteY24" fmla="*/ 102394 h 585787"/>
                <a:gd name="connsiteX25" fmla="*/ 502444 w 585787"/>
                <a:gd name="connsiteY25" fmla="*/ 109538 h 585787"/>
                <a:gd name="connsiteX26" fmla="*/ 426244 w 585787"/>
                <a:gd name="connsiteY26" fmla="*/ 109538 h 585787"/>
                <a:gd name="connsiteX27" fmla="*/ 426244 w 585787"/>
                <a:gd name="connsiteY27" fmla="*/ 95250 h 585787"/>
                <a:gd name="connsiteX28" fmla="*/ 489109 w 585787"/>
                <a:gd name="connsiteY28" fmla="*/ 95250 h 585787"/>
                <a:gd name="connsiteX29" fmla="*/ 292894 w 585787"/>
                <a:gd name="connsiteY29" fmla="*/ 14288 h 585787"/>
                <a:gd name="connsiteX30" fmla="*/ 14288 w 585787"/>
                <a:gd name="connsiteY30" fmla="*/ 292894 h 585787"/>
                <a:gd name="connsiteX31" fmla="*/ 292894 w 585787"/>
                <a:gd name="connsiteY31" fmla="*/ 571500 h 585787"/>
                <a:gd name="connsiteX32" fmla="*/ 571500 w 585787"/>
                <a:gd name="connsiteY32" fmla="*/ 292894 h 585787"/>
                <a:gd name="connsiteX33" fmla="*/ 540353 w 585787"/>
                <a:gd name="connsiteY33" fmla="*/ 164783 h 585787"/>
                <a:gd name="connsiteX34" fmla="*/ 553022 w 585787"/>
                <a:gd name="connsiteY34" fmla="*/ 158210 h 585787"/>
                <a:gd name="connsiteX35" fmla="*/ 585788 w 585787"/>
                <a:gd name="connsiteY35" fmla="*/ 292894 h 585787"/>
                <a:gd name="connsiteX36" fmla="*/ 292894 w 585787"/>
                <a:gd name="connsiteY36" fmla="*/ 585788 h 585787"/>
                <a:gd name="connsiteX37" fmla="*/ 0 w 585787"/>
                <a:gd name="connsiteY37" fmla="*/ 292894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5787" h="585787">
                  <a:moveTo>
                    <a:pt x="292894" y="152400"/>
                  </a:moveTo>
                  <a:cubicBezTo>
                    <a:pt x="215456" y="152400"/>
                    <a:pt x="152400" y="215456"/>
                    <a:pt x="152400" y="292894"/>
                  </a:cubicBezTo>
                  <a:cubicBezTo>
                    <a:pt x="152400" y="370332"/>
                    <a:pt x="215456" y="433388"/>
                    <a:pt x="292894" y="433388"/>
                  </a:cubicBezTo>
                  <a:cubicBezTo>
                    <a:pt x="370332" y="433388"/>
                    <a:pt x="433388" y="370332"/>
                    <a:pt x="433388" y="292894"/>
                  </a:cubicBezTo>
                  <a:cubicBezTo>
                    <a:pt x="433388" y="215456"/>
                    <a:pt x="370332" y="152400"/>
                    <a:pt x="292894" y="152400"/>
                  </a:cubicBezTo>
                  <a:close/>
                  <a:moveTo>
                    <a:pt x="292894" y="419100"/>
                  </a:moveTo>
                  <a:cubicBezTo>
                    <a:pt x="223266" y="419100"/>
                    <a:pt x="166688" y="362522"/>
                    <a:pt x="166688" y="292894"/>
                  </a:cubicBezTo>
                  <a:cubicBezTo>
                    <a:pt x="166688" y="223266"/>
                    <a:pt x="223266" y="166688"/>
                    <a:pt x="292894" y="166688"/>
                  </a:cubicBezTo>
                  <a:cubicBezTo>
                    <a:pt x="362522" y="166688"/>
                    <a:pt x="419100" y="223266"/>
                    <a:pt x="419100" y="292894"/>
                  </a:cubicBezTo>
                  <a:cubicBezTo>
                    <a:pt x="419100" y="362522"/>
                    <a:pt x="362522" y="419100"/>
                    <a:pt x="292894" y="419100"/>
                  </a:cubicBezTo>
                  <a:close/>
                  <a:moveTo>
                    <a:pt x="364046" y="249746"/>
                  </a:moveTo>
                  <a:lnTo>
                    <a:pt x="374142" y="259842"/>
                  </a:lnTo>
                  <a:lnTo>
                    <a:pt x="278892" y="355092"/>
                  </a:lnTo>
                  <a:cubicBezTo>
                    <a:pt x="277463" y="356521"/>
                    <a:pt x="275654" y="357188"/>
                    <a:pt x="273844" y="357188"/>
                  </a:cubicBezTo>
                  <a:cubicBezTo>
                    <a:pt x="272034" y="357188"/>
                    <a:pt x="270224" y="356521"/>
                    <a:pt x="268796" y="355092"/>
                  </a:cubicBezTo>
                  <a:lnTo>
                    <a:pt x="211646" y="297942"/>
                  </a:lnTo>
                  <a:lnTo>
                    <a:pt x="221742" y="287846"/>
                  </a:lnTo>
                  <a:lnTo>
                    <a:pt x="273844" y="339947"/>
                  </a:lnTo>
                  <a:lnTo>
                    <a:pt x="364046" y="249746"/>
                  </a:lnTo>
                  <a:close/>
                  <a:moveTo>
                    <a:pt x="0" y="292894"/>
                  </a:moveTo>
                  <a:cubicBezTo>
                    <a:pt x="0" y="131350"/>
                    <a:pt x="131350" y="0"/>
                    <a:pt x="292894" y="0"/>
                  </a:cubicBezTo>
                  <a:cubicBezTo>
                    <a:pt x="369189" y="0"/>
                    <a:pt x="440531" y="28766"/>
                    <a:pt x="495300" y="81248"/>
                  </a:cubicBezTo>
                  <a:lnTo>
                    <a:pt x="495300" y="26194"/>
                  </a:lnTo>
                  <a:lnTo>
                    <a:pt x="509588" y="26194"/>
                  </a:lnTo>
                  <a:lnTo>
                    <a:pt x="509588" y="102394"/>
                  </a:lnTo>
                  <a:cubicBezTo>
                    <a:pt x="509588" y="106299"/>
                    <a:pt x="506349" y="109538"/>
                    <a:pt x="502444" y="109538"/>
                  </a:cubicBezTo>
                  <a:lnTo>
                    <a:pt x="426244" y="109538"/>
                  </a:lnTo>
                  <a:lnTo>
                    <a:pt x="426244" y="95250"/>
                  </a:lnTo>
                  <a:lnTo>
                    <a:pt x="489109" y="95250"/>
                  </a:lnTo>
                  <a:cubicBezTo>
                    <a:pt x="436626" y="43053"/>
                    <a:pt x="367189" y="14288"/>
                    <a:pt x="292894" y="14288"/>
                  </a:cubicBezTo>
                  <a:cubicBezTo>
                    <a:pt x="139256" y="14288"/>
                    <a:pt x="14288" y="139256"/>
                    <a:pt x="14288" y="292894"/>
                  </a:cubicBezTo>
                  <a:cubicBezTo>
                    <a:pt x="14288" y="446532"/>
                    <a:pt x="139256" y="571500"/>
                    <a:pt x="292894" y="571500"/>
                  </a:cubicBezTo>
                  <a:cubicBezTo>
                    <a:pt x="446532" y="571500"/>
                    <a:pt x="571500" y="446532"/>
                    <a:pt x="571500" y="292894"/>
                  </a:cubicBezTo>
                  <a:cubicBezTo>
                    <a:pt x="571500" y="247745"/>
                    <a:pt x="561023" y="204597"/>
                    <a:pt x="540353" y="164783"/>
                  </a:cubicBezTo>
                  <a:lnTo>
                    <a:pt x="553022" y="158210"/>
                  </a:lnTo>
                  <a:cubicBezTo>
                    <a:pt x="574453" y="199454"/>
                    <a:pt x="585788" y="246031"/>
                    <a:pt x="585788" y="292894"/>
                  </a:cubicBezTo>
                  <a:cubicBezTo>
                    <a:pt x="585788" y="454438"/>
                    <a:pt x="454438" y="585788"/>
                    <a:pt x="292894" y="585788"/>
                  </a:cubicBezTo>
                  <a:cubicBezTo>
                    <a:pt x="131350" y="585788"/>
                    <a:pt x="0" y="454438"/>
                    <a:pt x="0" y="2928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E9A41EE-6F7F-D27E-8A4F-9B23960EBCB7}"/>
                </a:ext>
              </a:extLst>
            </p:cNvPr>
            <p:cNvSpPr/>
            <p:nvPr/>
          </p:nvSpPr>
          <p:spPr>
            <a:xfrm>
              <a:off x="7780334" y="3438234"/>
              <a:ext cx="857996" cy="21644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ServiceNow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89DE2F-C6BE-8C89-A40E-06E4CC47C845}"/>
              </a:ext>
            </a:extLst>
          </p:cNvPr>
          <p:cNvSpPr txBox="1">
            <a:spLocks/>
          </p:cNvSpPr>
          <p:nvPr/>
        </p:nvSpPr>
        <p:spPr>
          <a:xfrm>
            <a:off x="4027068" y="3575021"/>
            <a:ext cx="1188721" cy="2713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85560">
              <a:spcAft>
                <a:spcPts val="200"/>
              </a:spcAft>
              <a:buClr>
                <a:srgbClr val="FFFFFF"/>
              </a:buClr>
              <a:buSzPts val="800"/>
              <a:defRPr/>
            </a:pPr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Cisco Catalyst Center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F5E26F-4912-66BC-75C8-78AC4D7D1152}"/>
              </a:ext>
            </a:extLst>
          </p:cNvPr>
          <p:cNvSpPr/>
          <p:nvPr/>
        </p:nvSpPr>
        <p:spPr>
          <a:xfrm>
            <a:off x="3969103" y="3047550"/>
            <a:ext cx="1301720" cy="860142"/>
          </a:xfrm>
          <a:prstGeom prst="roundRect">
            <a:avLst>
              <a:gd name="adj" fmla="val 6365"/>
            </a:avLst>
          </a:prstGeom>
          <a:noFill/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211">
            <a:extLst>
              <a:ext uri="{FF2B5EF4-FFF2-40B4-BE49-F238E27FC236}">
                <a16:creationId xmlns:a16="http://schemas.microsoft.com/office/drawing/2014/main" id="{8A7A7EF8-B7ED-CA10-1E47-3743202F180F}"/>
              </a:ext>
            </a:extLst>
          </p:cNvPr>
          <p:cNvSpPr/>
          <p:nvPr/>
        </p:nvSpPr>
        <p:spPr>
          <a:xfrm>
            <a:off x="4327070" y="3176337"/>
            <a:ext cx="585787" cy="357187"/>
          </a:xfrm>
          <a:custGeom>
            <a:avLst/>
            <a:gdLst>
              <a:gd name="connsiteX0" fmla="*/ 585788 w 585787"/>
              <a:gd name="connsiteY0" fmla="*/ 350044 h 357187"/>
              <a:gd name="connsiteX1" fmla="*/ 578644 w 585787"/>
              <a:gd name="connsiteY1" fmla="*/ 357188 h 357187"/>
              <a:gd name="connsiteX2" fmla="*/ 287369 w 585787"/>
              <a:gd name="connsiteY2" fmla="*/ 183166 h 357187"/>
              <a:gd name="connsiteX3" fmla="*/ 14288 w 585787"/>
              <a:gd name="connsiteY3" fmla="*/ 14383 h 357187"/>
              <a:gd name="connsiteX4" fmla="*/ 14288 w 585787"/>
              <a:gd name="connsiteY4" fmla="*/ 357188 h 357187"/>
              <a:gd name="connsiteX5" fmla="*/ 0 w 585787"/>
              <a:gd name="connsiteY5" fmla="*/ 357188 h 357187"/>
              <a:gd name="connsiteX6" fmla="*/ 0 w 585787"/>
              <a:gd name="connsiteY6" fmla="*/ 7144 h 357187"/>
              <a:gd name="connsiteX7" fmla="*/ 7144 w 585787"/>
              <a:gd name="connsiteY7" fmla="*/ 0 h 357187"/>
              <a:gd name="connsiteX8" fmla="*/ 298418 w 585787"/>
              <a:gd name="connsiteY8" fmla="*/ 174022 h 357187"/>
              <a:gd name="connsiteX9" fmla="*/ 571500 w 585787"/>
              <a:gd name="connsiteY9" fmla="*/ 342805 h 357187"/>
              <a:gd name="connsiteX10" fmla="*/ 571500 w 585787"/>
              <a:gd name="connsiteY10" fmla="*/ 0 h 357187"/>
              <a:gd name="connsiteX11" fmla="*/ 585788 w 585787"/>
              <a:gd name="connsiteY11" fmla="*/ 0 h 357187"/>
              <a:gd name="connsiteX12" fmla="*/ 585788 w 585787"/>
              <a:gd name="connsiteY12" fmla="*/ 350044 h 357187"/>
              <a:gd name="connsiteX13" fmla="*/ 76200 w 585787"/>
              <a:gd name="connsiteY13" fmla="*/ 64294 h 357187"/>
              <a:gd name="connsiteX14" fmla="*/ 76200 w 585787"/>
              <a:gd name="connsiteY14" fmla="*/ 292894 h 357187"/>
              <a:gd name="connsiteX15" fmla="*/ 90488 w 585787"/>
              <a:gd name="connsiteY15" fmla="*/ 292894 h 357187"/>
              <a:gd name="connsiteX16" fmla="*/ 90488 w 585787"/>
              <a:gd name="connsiteY16" fmla="*/ 64294 h 357187"/>
              <a:gd name="connsiteX17" fmla="*/ 76200 w 585787"/>
              <a:gd name="connsiteY17" fmla="*/ 64294 h 357187"/>
              <a:gd name="connsiteX18" fmla="*/ 171450 w 585787"/>
              <a:gd name="connsiteY18" fmla="*/ 121444 h 357187"/>
              <a:gd name="connsiteX19" fmla="*/ 171450 w 585787"/>
              <a:gd name="connsiteY19" fmla="*/ 235744 h 357187"/>
              <a:gd name="connsiteX20" fmla="*/ 185738 w 585787"/>
              <a:gd name="connsiteY20" fmla="*/ 235744 h 357187"/>
              <a:gd name="connsiteX21" fmla="*/ 185738 w 585787"/>
              <a:gd name="connsiteY21" fmla="*/ 121444 h 357187"/>
              <a:gd name="connsiteX22" fmla="*/ 171450 w 585787"/>
              <a:gd name="connsiteY22" fmla="*/ 121444 h 357187"/>
              <a:gd name="connsiteX23" fmla="*/ 509588 w 585787"/>
              <a:gd name="connsiteY23" fmla="*/ 292894 h 357187"/>
              <a:gd name="connsiteX24" fmla="*/ 509588 w 585787"/>
              <a:gd name="connsiteY24" fmla="*/ 64294 h 357187"/>
              <a:gd name="connsiteX25" fmla="*/ 495300 w 585787"/>
              <a:gd name="connsiteY25" fmla="*/ 64294 h 357187"/>
              <a:gd name="connsiteX26" fmla="*/ 495300 w 585787"/>
              <a:gd name="connsiteY26" fmla="*/ 292894 h 357187"/>
              <a:gd name="connsiteX27" fmla="*/ 509588 w 585787"/>
              <a:gd name="connsiteY27" fmla="*/ 292894 h 357187"/>
              <a:gd name="connsiteX28" fmla="*/ 433388 w 585787"/>
              <a:gd name="connsiteY28" fmla="*/ 235744 h 357187"/>
              <a:gd name="connsiteX29" fmla="*/ 433388 w 585787"/>
              <a:gd name="connsiteY29" fmla="*/ 121444 h 357187"/>
              <a:gd name="connsiteX30" fmla="*/ 419100 w 585787"/>
              <a:gd name="connsiteY30" fmla="*/ 121444 h 357187"/>
              <a:gd name="connsiteX31" fmla="*/ 419100 w 585787"/>
              <a:gd name="connsiteY31" fmla="*/ 235744 h 357187"/>
              <a:gd name="connsiteX32" fmla="*/ 433388 w 585787"/>
              <a:gd name="connsiteY32" fmla="*/ 235744 h 357187"/>
              <a:gd name="connsiteX33" fmla="*/ 45244 w 585787"/>
              <a:gd name="connsiteY33" fmla="*/ 357188 h 357187"/>
              <a:gd name="connsiteX34" fmla="*/ 279273 w 585787"/>
              <a:gd name="connsiteY34" fmla="*/ 205930 h 357187"/>
              <a:gd name="connsiteX35" fmla="*/ 268415 w 585787"/>
              <a:gd name="connsiteY35" fmla="*/ 196691 h 357187"/>
              <a:gd name="connsiteX36" fmla="*/ 45244 w 585787"/>
              <a:gd name="connsiteY36" fmla="*/ 342900 h 357187"/>
              <a:gd name="connsiteX37" fmla="*/ 45244 w 585787"/>
              <a:gd name="connsiteY37" fmla="*/ 357188 h 357187"/>
              <a:gd name="connsiteX38" fmla="*/ 540544 w 585787"/>
              <a:gd name="connsiteY38" fmla="*/ 0 h 357187"/>
              <a:gd name="connsiteX39" fmla="*/ 306515 w 585787"/>
              <a:gd name="connsiteY39" fmla="*/ 151257 h 357187"/>
              <a:gd name="connsiteX40" fmla="*/ 317373 w 585787"/>
              <a:gd name="connsiteY40" fmla="*/ 160496 h 357187"/>
              <a:gd name="connsiteX41" fmla="*/ 540544 w 585787"/>
              <a:gd name="connsiteY41" fmla="*/ 14288 h 357187"/>
              <a:gd name="connsiteX42" fmla="*/ 540544 w 585787"/>
              <a:gd name="connsiteY42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5787" h="357187">
                <a:moveTo>
                  <a:pt x="585788" y="350044"/>
                </a:moveTo>
                <a:cubicBezTo>
                  <a:pt x="585788" y="353949"/>
                  <a:pt x="582549" y="357188"/>
                  <a:pt x="578644" y="357188"/>
                </a:cubicBezTo>
                <a:cubicBezTo>
                  <a:pt x="432435" y="357188"/>
                  <a:pt x="358712" y="268700"/>
                  <a:pt x="287369" y="183166"/>
                </a:cubicBezTo>
                <a:cubicBezTo>
                  <a:pt x="216218" y="97822"/>
                  <a:pt x="148971" y="17145"/>
                  <a:pt x="14288" y="14383"/>
                </a:cubicBezTo>
                <a:lnTo>
                  <a:pt x="14288" y="357188"/>
                </a:lnTo>
                <a:lnTo>
                  <a:pt x="0" y="357188"/>
                </a:lnTo>
                <a:lnTo>
                  <a:pt x="0" y="7144"/>
                </a:lnTo>
                <a:cubicBezTo>
                  <a:pt x="0" y="3239"/>
                  <a:pt x="3239" y="0"/>
                  <a:pt x="7144" y="0"/>
                </a:cubicBezTo>
                <a:cubicBezTo>
                  <a:pt x="153353" y="0"/>
                  <a:pt x="227076" y="88487"/>
                  <a:pt x="298418" y="174022"/>
                </a:cubicBezTo>
                <a:cubicBezTo>
                  <a:pt x="369570" y="259366"/>
                  <a:pt x="436817" y="340043"/>
                  <a:pt x="571500" y="342805"/>
                </a:cubicBezTo>
                <a:lnTo>
                  <a:pt x="571500" y="0"/>
                </a:lnTo>
                <a:lnTo>
                  <a:pt x="585788" y="0"/>
                </a:lnTo>
                <a:lnTo>
                  <a:pt x="585788" y="350044"/>
                </a:lnTo>
                <a:close/>
                <a:moveTo>
                  <a:pt x="76200" y="64294"/>
                </a:moveTo>
                <a:lnTo>
                  <a:pt x="76200" y="292894"/>
                </a:lnTo>
                <a:lnTo>
                  <a:pt x="90488" y="292894"/>
                </a:lnTo>
                <a:lnTo>
                  <a:pt x="90488" y="64294"/>
                </a:lnTo>
                <a:lnTo>
                  <a:pt x="76200" y="64294"/>
                </a:lnTo>
                <a:close/>
                <a:moveTo>
                  <a:pt x="171450" y="121444"/>
                </a:moveTo>
                <a:lnTo>
                  <a:pt x="171450" y="235744"/>
                </a:lnTo>
                <a:lnTo>
                  <a:pt x="185738" y="235744"/>
                </a:lnTo>
                <a:lnTo>
                  <a:pt x="185738" y="121444"/>
                </a:lnTo>
                <a:lnTo>
                  <a:pt x="171450" y="121444"/>
                </a:lnTo>
                <a:close/>
                <a:moveTo>
                  <a:pt x="509588" y="292894"/>
                </a:moveTo>
                <a:lnTo>
                  <a:pt x="509588" y="64294"/>
                </a:lnTo>
                <a:lnTo>
                  <a:pt x="495300" y="64294"/>
                </a:lnTo>
                <a:lnTo>
                  <a:pt x="495300" y="292894"/>
                </a:lnTo>
                <a:lnTo>
                  <a:pt x="509588" y="292894"/>
                </a:lnTo>
                <a:close/>
                <a:moveTo>
                  <a:pt x="433388" y="235744"/>
                </a:moveTo>
                <a:lnTo>
                  <a:pt x="433388" y="121444"/>
                </a:lnTo>
                <a:lnTo>
                  <a:pt x="419100" y="121444"/>
                </a:lnTo>
                <a:lnTo>
                  <a:pt x="419100" y="235744"/>
                </a:lnTo>
                <a:lnTo>
                  <a:pt x="433388" y="235744"/>
                </a:lnTo>
                <a:close/>
                <a:moveTo>
                  <a:pt x="45244" y="357188"/>
                </a:moveTo>
                <a:cubicBezTo>
                  <a:pt x="143066" y="357188"/>
                  <a:pt x="217361" y="279083"/>
                  <a:pt x="279273" y="205930"/>
                </a:cubicBezTo>
                <a:lnTo>
                  <a:pt x="268415" y="196691"/>
                </a:lnTo>
                <a:cubicBezTo>
                  <a:pt x="208502" y="267462"/>
                  <a:pt x="136969" y="342900"/>
                  <a:pt x="45244" y="342900"/>
                </a:cubicBezTo>
                <a:lnTo>
                  <a:pt x="45244" y="357188"/>
                </a:lnTo>
                <a:close/>
                <a:moveTo>
                  <a:pt x="540544" y="0"/>
                </a:moveTo>
                <a:cubicBezTo>
                  <a:pt x="442722" y="0"/>
                  <a:pt x="368427" y="78105"/>
                  <a:pt x="306515" y="151257"/>
                </a:cubicBezTo>
                <a:lnTo>
                  <a:pt x="317373" y="160496"/>
                </a:lnTo>
                <a:cubicBezTo>
                  <a:pt x="377285" y="89726"/>
                  <a:pt x="448818" y="14288"/>
                  <a:pt x="540544" y="14288"/>
                </a:cubicBezTo>
                <a:lnTo>
                  <a:pt x="540544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3E2C37B-8409-3474-B5C0-C4AB583A52F5}"/>
              </a:ext>
            </a:extLst>
          </p:cNvPr>
          <p:cNvGrpSpPr/>
          <p:nvPr/>
        </p:nvGrpSpPr>
        <p:grpSpPr>
          <a:xfrm>
            <a:off x="3361329" y="3975371"/>
            <a:ext cx="2517268" cy="597613"/>
            <a:chOff x="3332657" y="5194316"/>
            <a:chExt cx="2517268" cy="5976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A8C9FF9-5492-6D5A-7785-ECD469EB7EFC}"/>
                </a:ext>
              </a:extLst>
            </p:cNvPr>
            <p:cNvGrpSpPr/>
            <p:nvPr/>
          </p:nvGrpSpPr>
          <p:grpSpPr>
            <a:xfrm>
              <a:off x="3412864" y="5240789"/>
              <a:ext cx="2356854" cy="504667"/>
              <a:chOff x="3407452" y="5141297"/>
              <a:chExt cx="2788169" cy="59702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E21B480-EA2D-CAC1-8963-328F01EE51DE}"/>
                  </a:ext>
                </a:extLst>
              </p:cNvPr>
              <p:cNvGrpSpPr/>
              <p:nvPr/>
            </p:nvGrpSpPr>
            <p:grpSpPr>
              <a:xfrm>
                <a:off x="3407452" y="5311191"/>
                <a:ext cx="547224" cy="427129"/>
                <a:chOff x="2758365" y="5311191"/>
                <a:chExt cx="547224" cy="427129"/>
              </a:xfrm>
            </p:grpSpPr>
            <p:sp>
              <p:nvSpPr>
                <p:cNvPr id="32" name="Freeform 70">
                  <a:extLst>
                    <a:ext uri="{FF2B5EF4-FFF2-40B4-BE49-F238E27FC236}">
                      <a16:creationId xmlns:a16="http://schemas.microsoft.com/office/drawing/2014/main" id="{64CF3920-CC5C-ECF8-5735-FC59F946C0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52644" y="5311191"/>
                  <a:ext cx="365760" cy="104078"/>
                </a:xfrm>
                <a:custGeom>
                  <a:avLst/>
                  <a:gdLst>
                    <a:gd name="connsiteX0" fmla="*/ 235744 w 585787"/>
                    <a:gd name="connsiteY0" fmla="*/ 76200 h 166687"/>
                    <a:gd name="connsiteX1" fmla="*/ 521494 w 585787"/>
                    <a:gd name="connsiteY1" fmla="*/ 76200 h 166687"/>
                    <a:gd name="connsiteX2" fmla="*/ 521494 w 585787"/>
                    <a:gd name="connsiteY2" fmla="*/ 90488 h 166687"/>
                    <a:gd name="connsiteX3" fmla="*/ 235744 w 585787"/>
                    <a:gd name="connsiteY3" fmla="*/ 90488 h 166687"/>
                    <a:gd name="connsiteX4" fmla="*/ 235744 w 585787"/>
                    <a:gd name="connsiteY4" fmla="*/ 76200 h 166687"/>
                    <a:gd name="connsiteX5" fmla="*/ 0 w 585787"/>
                    <a:gd name="connsiteY5" fmla="*/ 159544 h 166687"/>
                    <a:gd name="connsiteX6" fmla="*/ 0 w 585787"/>
                    <a:gd name="connsiteY6" fmla="*/ 7144 h 166687"/>
                    <a:gd name="connsiteX7" fmla="*/ 7144 w 585787"/>
                    <a:gd name="connsiteY7" fmla="*/ 0 h 166687"/>
                    <a:gd name="connsiteX8" fmla="*/ 578644 w 585787"/>
                    <a:gd name="connsiteY8" fmla="*/ 0 h 166687"/>
                    <a:gd name="connsiteX9" fmla="*/ 585788 w 585787"/>
                    <a:gd name="connsiteY9" fmla="*/ 7144 h 166687"/>
                    <a:gd name="connsiteX10" fmla="*/ 585788 w 585787"/>
                    <a:gd name="connsiteY10" fmla="*/ 159544 h 166687"/>
                    <a:gd name="connsiteX11" fmla="*/ 578644 w 585787"/>
                    <a:gd name="connsiteY11" fmla="*/ 166688 h 166687"/>
                    <a:gd name="connsiteX12" fmla="*/ 7144 w 585787"/>
                    <a:gd name="connsiteY12" fmla="*/ 166688 h 166687"/>
                    <a:gd name="connsiteX13" fmla="*/ 0 w 585787"/>
                    <a:gd name="connsiteY13" fmla="*/ 159544 h 166687"/>
                    <a:gd name="connsiteX14" fmla="*/ 14288 w 585787"/>
                    <a:gd name="connsiteY14" fmla="*/ 152400 h 166687"/>
                    <a:gd name="connsiteX15" fmla="*/ 571500 w 585787"/>
                    <a:gd name="connsiteY15" fmla="*/ 152400 h 166687"/>
                    <a:gd name="connsiteX16" fmla="*/ 571500 w 585787"/>
                    <a:gd name="connsiteY16" fmla="*/ 14288 h 166687"/>
                    <a:gd name="connsiteX17" fmla="*/ 14288 w 585787"/>
                    <a:gd name="connsiteY17" fmla="*/ 14288 h 166687"/>
                    <a:gd name="connsiteX18" fmla="*/ 14288 w 585787"/>
                    <a:gd name="connsiteY18" fmla="*/ 152400 h 166687"/>
                    <a:gd name="connsiteX19" fmla="*/ 64294 w 585787"/>
                    <a:gd name="connsiteY19" fmla="*/ 73819 h 166687"/>
                    <a:gd name="connsiteX20" fmla="*/ 54769 w 585787"/>
                    <a:gd name="connsiteY20" fmla="*/ 83344 h 166687"/>
                    <a:gd name="connsiteX21" fmla="*/ 64294 w 585787"/>
                    <a:gd name="connsiteY21" fmla="*/ 92869 h 166687"/>
                    <a:gd name="connsiteX22" fmla="*/ 73819 w 585787"/>
                    <a:gd name="connsiteY22" fmla="*/ 83344 h 166687"/>
                    <a:gd name="connsiteX23" fmla="*/ 64294 w 585787"/>
                    <a:gd name="connsiteY23" fmla="*/ 73819 h 166687"/>
                    <a:gd name="connsiteX24" fmla="*/ 121444 w 585787"/>
                    <a:gd name="connsiteY24" fmla="*/ 73819 h 166687"/>
                    <a:gd name="connsiteX25" fmla="*/ 111919 w 585787"/>
                    <a:gd name="connsiteY25" fmla="*/ 83344 h 166687"/>
                    <a:gd name="connsiteX26" fmla="*/ 121444 w 585787"/>
                    <a:gd name="connsiteY26" fmla="*/ 92869 h 166687"/>
                    <a:gd name="connsiteX27" fmla="*/ 130969 w 585787"/>
                    <a:gd name="connsiteY27" fmla="*/ 83344 h 166687"/>
                    <a:gd name="connsiteX28" fmla="*/ 121444 w 585787"/>
                    <a:gd name="connsiteY28" fmla="*/ 73819 h 166687"/>
                    <a:gd name="connsiteX29" fmla="*/ 178594 w 585787"/>
                    <a:gd name="connsiteY29" fmla="*/ 73819 h 166687"/>
                    <a:gd name="connsiteX30" fmla="*/ 169069 w 585787"/>
                    <a:gd name="connsiteY30" fmla="*/ 83344 h 166687"/>
                    <a:gd name="connsiteX31" fmla="*/ 178594 w 585787"/>
                    <a:gd name="connsiteY31" fmla="*/ 92869 h 166687"/>
                    <a:gd name="connsiteX32" fmla="*/ 188119 w 585787"/>
                    <a:gd name="connsiteY32" fmla="*/ 83344 h 166687"/>
                    <a:gd name="connsiteX33" fmla="*/ 178594 w 585787"/>
                    <a:gd name="connsiteY33" fmla="*/ 73819 h 16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85787" h="166687">
                      <a:moveTo>
                        <a:pt x="235744" y="76200"/>
                      </a:moveTo>
                      <a:lnTo>
                        <a:pt x="521494" y="76200"/>
                      </a:lnTo>
                      <a:lnTo>
                        <a:pt x="521494" y="90488"/>
                      </a:lnTo>
                      <a:lnTo>
                        <a:pt x="235744" y="90488"/>
                      </a:lnTo>
                      <a:lnTo>
                        <a:pt x="235744" y="76200"/>
                      </a:lnTo>
                      <a:close/>
                      <a:moveTo>
                        <a:pt x="0" y="159544"/>
                      </a:moveTo>
                      <a:lnTo>
                        <a:pt x="0" y="7144"/>
                      </a:lnTo>
                      <a:cubicBezTo>
                        <a:pt x="0" y="3239"/>
                        <a:pt x="3239" y="0"/>
                        <a:pt x="7144" y="0"/>
                      </a:cubicBezTo>
                      <a:lnTo>
                        <a:pt x="578644" y="0"/>
                      </a:lnTo>
                      <a:cubicBezTo>
                        <a:pt x="582549" y="0"/>
                        <a:pt x="585788" y="3239"/>
                        <a:pt x="585788" y="7144"/>
                      </a:cubicBezTo>
                      <a:lnTo>
                        <a:pt x="585788" y="159544"/>
                      </a:lnTo>
                      <a:cubicBezTo>
                        <a:pt x="585788" y="163449"/>
                        <a:pt x="582549" y="166688"/>
                        <a:pt x="578644" y="166688"/>
                      </a:cubicBezTo>
                      <a:lnTo>
                        <a:pt x="7144" y="166688"/>
                      </a:lnTo>
                      <a:cubicBezTo>
                        <a:pt x="3239" y="166688"/>
                        <a:pt x="0" y="163449"/>
                        <a:pt x="0" y="159544"/>
                      </a:cubicBezTo>
                      <a:close/>
                      <a:moveTo>
                        <a:pt x="14288" y="152400"/>
                      </a:moveTo>
                      <a:lnTo>
                        <a:pt x="571500" y="152400"/>
                      </a:lnTo>
                      <a:lnTo>
                        <a:pt x="571500" y="14288"/>
                      </a:lnTo>
                      <a:lnTo>
                        <a:pt x="14288" y="14288"/>
                      </a:lnTo>
                      <a:lnTo>
                        <a:pt x="14288" y="152400"/>
                      </a:lnTo>
                      <a:close/>
                      <a:moveTo>
                        <a:pt x="64294" y="73819"/>
                      </a:moveTo>
                      <a:cubicBezTo>
                        <a:pt x="59055" y="73819"/>
                        <a:pt x="54769" y="78105"/>
                        <a:pt x="54769" y="83344"/>
                      </a:cubicBezTo>
                      <a:cubicBezTo>
                        <a:pt x="54769" y="88582"/>
                        <a:pt x="59055" y="92869"/>
                        <a:pt x="64294" y="92869"/>
                      </a:cubicBezTo>
                      <a:cubicBezTo>
                        <a:pt x="69532" y="92869"/>
                        <a:pt x="73819" y="88582"/>
                        <a:pt x="73819" y="83344"/>
                      </a:cubicBezTo>
                      <a:cubicBezTo>
                        <a:pt x="73819" y="78105"/>
                        <a:pt x="69532" y="73819"/>
                        <a:pt x="64294" y="73819"/>
                      </a:cubicBezTo>
                      <a:close/>
                      <a:moveTo>
                        <a:pt x="121444" y="73819"/>
                      </a:moveTo>
                      <a:cubicBezTo>
                        <a:pt x="116205" y="73819"/>
                        <a:pt x="111919" y="78105"/>
                        <a:pt x="111919" y="83344"/>
                      </a:cubicBezTo>
                      <a:cubicBezTo>
                        <a:pt x="111919" y="88582"/>
                        <a:pt x="116205" y="92869"/>
                        <a:pt x="121444" y="92869"/>
                      </a:cubicBezTo>
                      <a:cubicBezTo>
                        <a:pt x="126682" y="92869"/>
                        <a:pt x="130969" y="88582"/>
                        <a:pt x="130969" y="83344"/>
                      </a:cubicBezTo>
                      <a:cubicBezTo>
                        <a:pt x="130969" y="78105"/>
                        <a:pt x="126682" y="73819"/>
                        <a:pt x="121444" y="73819"/>
                      </a:cubicBezTo>
                      <a:close/>
                      <a:moveTo>
                        <a:pt x="178594" y="73819"/>
                      </a:moveTo>
                      <a:cubicBezTo>
                        <a:pt x="173355" y="73819"/>
                        <a:pt x="169069" y="78105"/>
                        <a:pt x="169069" y="83344"/>
                      </a:cubicBezTo>
                      <a:cubicBezTo>
                        <a:pt x="169069" y="88582"/>
                        <a:pt x="173355" y="92869"/>
                        <a:pt x="178594" y="92869"/>
                      </a:cubicBezTo>
                      <a:cubicBezTo>
                        <a:pt x="183833" y="92869"/>
                        <a:pt x="188119" y="88582"/>
                        <a:pt x="188119" y="83344"/>
                      </a:cubicBezTo>
                      <a:cubicBezTo>
                        <a:pt x="188119" y="78105"/>
                        <a:pt x="183833" y="73819"/>
                        <a:pt x="178594" y="738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BF5E54BE-7437-C94A-5410-8CA21B0141C9}"/>
                    </a:ext>
                  </a:extLst>
                </p:cNvPr>
                <p:cNvSpPr/>
                <p:nvPr/>
              </p:nvSpPr>
              <p:spPr>
                <a:xfrm>
                  <a:off x="2758365" y="5521880"/>
                  <a:ext cx="547224" cy="21644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CiscoSansTT" panose="020B0503020201020303" pitchFamily="34" charset="0"/>
                      <a:cs typeface="CiscoSansTT" panose="020B0503020201020303" pitchFamily="34" charset="0"/>
                    </a:rPr>
                    <a:t>Switching</a:t>
                  </a: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7A45996-DCDB-94E9-3873-CC96036BEB69}"/>
                  </a:ext>
                </a:extLst>
              </p:cNvPr>
              <p:cNvGrpSpPr/>
              <p:nvPr/>
            </p:nvGrpSpPr>
            <p:grpSpPr>
              <a:xfrm>
                <a:off x="4154434" y="5184811"/>
                <a:ext cx="547224" cy="553509"/>
                <a:chOff x="3808975" y="5184811"/>
                <a:chExt cx="547224" cy="553509"/>
              </a:xfrm>
            </p:grpSpPr>
            <p:sp>
              <p:nvSpPr>
                <p:cNvPr id="35" name="Freeform 229">
                  <a:extLst>
                    <a:ext uri="{FF2B5EF4-FFF2-40B4-BE49-F238E27FC236}">
                      <a16:creationId xmlns:a16="http://schemas.microsoft.com/office/drawing/2014/main" id="{48AFAEE7-B261-C944-E0CC-0DB68565C4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96831" y="5184811"/>
                  <a:ext cx="365760" cy="230458"/>
                </a:xfrm>
                <a:custGeom>
                  <a:avLst/>
                  <a:gdLst>
                    <a:gd name="connsiteX0" fmla="*/ 7144 w 585787"/>
                    <a:gd name="connsiteY0" fmla="*/ 369094 h 369093"/>
                    <a:gd name="connsiteX1" fmla="*/ 578644 w 585787"/>
                    <a:gd name="connsiteY1" fmla="*/ 369094 h 369093"/>
                    <a:gd name="connsiteX2" fmla="*/ 585788 w 585787"/>
                    <a:gd name="connsiteY2" fmla="*/ 361950 h 369093"/>
                    <a:gd name="connsiteX3" fmla="*/ 585788 w 585787"/>
                    <a:gd name="connsiteY3" fmla="*/ 209550 h 369093"/>
                    <a:gd name="connsiteX4" fmla="*/ 578644 w 585787"/>
                    <a:gd name="connsiteY4" fmla="*/ 202406 h 369093"/>
                    <a:gd name="connsiteX5" fmla="*/ 147638 w 585787"/>
                    <a:gd name="connsiteY5" fmla="*/ 202406 h 369093"/>
                    <a:gd name="connsiteX6" fmla="*/ 147638 w 585787"/>
                    <a:gd name="connsiteY6" fmla="*/ 0 h 369093"/>
                    <a:gd name="connsiteX7" fmla="*/ 133350 w 585787"/>
                    <a:gd name="connsiteY7" fmla="*/ 0 h 369093"/>
                    <a:gd name="connsiteX8" fmla="*/ 133350 w 585787"/>
                    <a:gd name="connsiteY8" fmla="*/ 202406 h 369093"/>
                    <a:gd name="connsiteX9" fmla="*/ 90488 w 585787"/>
                    <a:gd name="connsiteY9" fmla="*/ 202406 h 369093"/>
                    <a:gd name="connsiteX10" fmla="*/ 90488 w 585787"/>
                    <a:gd name="connsiteY10" fmla="*/ 57150 h 369093"/>
                    <a:gd name="connsiteX11" fmla="*/ 76200 w 585787"/>
                    <a:gd name="connsiteY11" fmla="*/ 57150 h 369093"/>
                    <a:gd name="connsiteX12" fmla="*/ 76200 w 585787"/>
                    <a:gd name="connsiteY12" fmla="*/ 202406 h 369093"/>
                    <a:gd name="connsiteX13" fmla="*/ 7144 w 585787"/>
                    <a:gd name="connsiteY13" fmla="*/ 202406 h 369093"/>
                    <a:gd name="connsiteX14" fmla="*/ 0 w 585787"/>
                    <a:gd name="connsiteY14" fmla="*/ 209550 h 369093"/>
                    <a:gd name="connsiteX15" fmla="*/ 0 w 585787"/>
                    <a:gd name="connsiteY15" fmla="*/ 361950 h 369093"/>
                    <a:gd name="connsiteX16" fmla="*/ 7144 w 585787"/>
                    <a:gd name="connsiteY16" fmla="*/ 369094 h 369093"/>
                    <a:gd name="connsiteX17" fmla="*/ 14288 w 585787"/>
                    <a:gd name="connsiteY17" fmla="*/ 216694 h 369093"/>
                    <a:gd name="connsiteX18" fmla="*/ 571500 w 585787"/>
                    <a:gd name="connsiteY18" fmla="*/ 216694 h 369093"/>
                    <a:gd name="connsiteX19" fmla="*/ 571500 w 585787"/>
                    <a:gd name="connsiteY19" fmla="*/ 354806 h 369093"/>
                    <a:gd name="connsiteX20" fmla="*/ 14288 w 585787"/>
                    <a:gd name="connsiteY20" fmla="*/ 354806 h 369093"/>
                    <a:gd name="connsiteX21" fmla="*/ 14288 w 585787"/>
                    <a:gd name="connsiteY21" fmla="*/ 216694 h 369093"/>
                    <a:gd name="connsiteX22" fmla="*/ 133350 w 585787"/>
                    <a:gd name="connsiteY22" fmla="*/ 285750 h 369093"/>
                    <a:gd name="connsiteX23" fmla="*/ 147638 w 585787"/>
                    <a:gd name="connsiteY23" fmla="*/ 285750 h 369093"/>
                    <a:gd name="connsiteX24" fmla="*/ 147638 w 585787"/>
                    <a:gd name="connsiteY24" fmla="*/ 323850 h 369093"/>
                    <a:gd name="connsiteX25" fmla="*/ 133350 w 585787"/>
                    <a:gd name="connsiteY25" fmla="*/ 323850 h 369093"/>
                    <a:gd name="connsiteX26" fmla="*/ 133350 w 585787"/>
                    <a:gd name="connsiteY26" fmla="*/ 285750 h 369093"/>
                    <a:gd name="connsiteX27" fmla="*/ 76200 w 585787"/>
                    <a:gd name="connsiteY27" fmla="*/ 304800 h 369093"/>
                    <a:gd name="connsiteX28" fmla="*/ 90488 w 585787"/>
                    <a:gd name="connsiteY28" fmla="*/ 304800 h 369093"/>
                    <a:gd name="connsiteX29" fmla="*/ 90488 w 585787"/>
                    <a:gd name="connsiteY29" fmla="*/ 323850 h 369093"/>
                    <a:gd name="connsiteX30" fmla="*/ 76200 w 585787"/>
                    <a:gd name="connsiteY30" fmla="*/ 323850 h 369093"/>
                    <a:gd name="connsiteX31" fmla="*/ 76200 w 585787"/>
                    <a:gd name="connsiteY31" fmla="*/ 304800 h 369093"/>
                    <a:gd name="connsiteX32" fmla="*/ 190500 w 585787"/>
                    <a:gd name="connsiteY32" fmla="*/ 266700 h 369093"/>
                    <a:gd name="connsiteX33" fmla="*/ 204788 w 585787"/>
                    <a:gd name="connsiteY33" fmla="*/ 266700 h 369093"/>
                    <a:gd name="connsiteX34" fmla="*/ 204788 w 585787"/>
                    <a:gd name="connsiteY34" fmla="*/ 323850 h 369093"/>
                    <a:gd name="connsiteX35" fmla="*/ 190500 w 585787"/>
                    <a:gd name="connsiteY35" fmla="*/ 323850 h 369093"/>
                    <a:gd name="connsiteX36" fmla="*/ 190500 w 585787"/>
                    <a:gd name="connsiteY36" fmla="*/ 266700 h 369093"/>
                    <a:gd name="connsiteX37" fmla="*/ 247650 w 585787"/>
                    <a:gd name="connsiteY37" fmla="*/ 247650 h 369093"/>
                    <a:gd name="connsiteX38" fmla="*/ 261938 w 585787"/>
                    <a:gd name="connsiteY38" fmla="*/ 247650 h 369093"/>
                    <a:gd name="connsiteX39" fmla="*/ 261938 w 585787"/>
                    <a:gd name="connsiteY39" fmla="*/ 323850 h 369093"/>
                    <a:gd name="connsiteX40" fmla="*/ 247650 w 585787"/>
                    <a:gd name="connsiteY40" fmla="*/ 323850 h 369093"/>
                    <a:gd name="connsiteX41" fmla="*/ 247650 w 585787"/>
                    <a:gd name="connsiteY41" fmla="*/ 247650 h 369093"/>
                    <a:gd name="connsiteX42" fmla="*/ 397669 w 585787"/>
                    <a:gd name="connsiteY42" fmla="*/ 285750 h 369093"/>
                    <a:gd name="connsiteX43" fmla="*/ 388144 w 585787"/>
                    <a:gd name="connsiteY43" fmla="*/ 295275 h 369093"/>
                    <a:gd name="connsiteX44" fmla="*/ 378619 w 585787"/>
                    <a:gd name="connsiteY44" fmla="*/ 285750 h 369093"/>
                    <a:gd name="connsiteX45" fmla="*/ 388144 w 585787"/>
                    <a:gd name="connsiteY45" fmla="*/ 276225 h 369093"/>
                    <a:gd name="connsiteX46" fmla="*/ 397669 w 585787"/>
                    <a:gd name="connsiteY46" fmla="*/ 285750 h 369093"/>
                    <a:gd name="connsiteX47" fmla="*/ 454819 w 585787"/>
                    <a:gd name="connsiteY47" fmla="*/ 285750 h 369093"/>
                    <a:gd name="connsiteX48" fmla="*/ 445294 w 585787"/>
                    <a:gd name="connsiteY48" fmla="*/ 295275 h 369093"/>
                    <a:gd name="connsiteX49" fmla="*/ 435769 w 585787"/>
                    <a:gd name="connsiteY49" fmla="*/ 285750 h 369093"/>
                    <a:gd name="connsiteX50" fmla="*/ 445294 w 585787"/>
                    <a:gd name="connsiteY50" fmla="*/ 276225 h 369093"/>
                    <a:gd name="connsiteX51" fmla="*/ 454819 w 585787"/>
                    <a:gd name="connsiteY51" fmla="*/ 285750 h 369093"/>
                    <a:gd name="connsiteX52" fmla="*/ 511969 w 585787"/>
                    <a:gd name="connsiteY52" fmla="*/ 285750 h 369093"/>
                    <a:gd name="connsiteX53" fmla="*/ 502444 w 585787"/>
                    <a:gd name="connsiteY53" fmla="*/ 295275 h 369093"/>
                    <a:gd name="connsiteX54" fmla="*/ 492919 w 585787"/>
                    <a:gd name="connsiteY54" fmla="*/ 285750 h 369093"/>
                    <a:gd name="connsiteX55" fmla="*/ 502444 w 585787"/>
                    <a:gd name="connsiteY55" fmla="*/ 276225 h 369093"/>
                    <a:gd name="connsiteX56" fmla="*/ 511969 w 585787"/>
                    <a:gd name="connsiteY56" fmla="*/ 285750 h 369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585787" h="369093">
                      <a:moveTo>
                        <a:pt x="7144" y="369094"/>
                      </a:moveTo>
                      <a:lnTo>
                        <a:pt x="578644" y="369094"/>
                      </a:lnTo>
                      <a:cubicBezTo>
                        <a:pt x="582549" y="369094"/>
                        <a:pt x="585788" y="365855"/>
                        <a:pt x="585788" y="361950"/>
                      </a:cubicBezTo>
                      <a:lnTo>
                        <a:pt x="585788" y="209550"/>
                      </a:lnTo>
                      <a:cubicBezTo>
                        <a:pt x="585788" y="205645"/>
                        <a:pt x="582549" y="202406"/>
                        <a:pt x="578644" y="202406"/>
                      </a:cubicBezTo>
                      <a:lnTo>
                        <a:pt x="147638" y="202406"/>
                      </a:lnTo>
                      <a:lnTo>
                        <a:pt x="147638" y="0"/>
                      </a:lnTo>
                      <a:lnTo>
                        <a:pt x="133350" y="0"/>
                      </a:lnTo>
                      <a:lnTo>
                        <a:pt x="133350" y="202406"/>
                      </a:lnTo>
                      <a:lnTo>
                        <a:pt x="90488" y="202406"/>
                      </a:lnTo>
                      <a:lnTo>
                        <a:pt x="90488" y="57150"/>
                      </a:lnTo>
                      <a:lnTo>
                        <a:pt x="76200" y="57150"/>
                      </a:lnTo>
                      <a:lnTo>
                        <a:pt x="76200" y="202406"/>
                      </a:lnTo>
                      <a:lnTo>
                        <a:pt x="7144" y="202406"/>
                      </a:lnTo>
                      <a:cubicBezTo>
                        <a:pt x="3239" y="202406"/>
                        <a:pt x="0" y="205645"/>
                        <a:pt x="0" y="209550"/>
                      </a:cubicBezTo>
                      <a:lnTo>
                        <a:pt x="0" y="361950"/>
                      </a:lnTo>
                      <a:cubicBezTo>
                        <a:pt x="0" y="365855"/>
                        <a:pt x="3239" y="369094"/>
                        <a:pt x="7144" y="369094"/>
                      </a:cubicBezTo>
                      <a:close/>
                      <a:moveTo>
                        <a:pt x="14288" y="216694"/>
                      </a:moveTo>
                      <a:lnTo>
                        <a:pt x="571500" y="216694"/>
                      </a:lnTo>
                      <a:lnTo>
                        <a:pt x="571500" y="354806"/>
                      </a:lnTo>
                      <a:lnTo>
                        <a:pt x="14288" y="354806"/>
                      </a:lnTo>
                      <a:lnTo>
                        <a:pt x="14288" y="216694"/>
                      </a:lnTo>
                      <a:close/>
                      <a:moveTo>
                        <a:pt x="133350" y="285750"/>
                      </a:moveTo>
                      <a:lnTo>
                        <a:pt x="147638" y="285750"/>
                      </a:lnTo>
                      <a:lnTo>
                        <a:pt x="147638" y="323850"/>
                      </a:lnTo>
                      <a:lnTo>
                        <a:pt x="133350" y="323850"/>
                      </a:lnTo>
                      <a:lnTo>
                        <a:pt x="133350" y="285750"/>
                      </a:lnTo>
                      <a:close/>
                      <a:moveTo>
                        <a:pt x="76200" y="304800"/>
                      </a:moveTo>
                      <a:lnTo>
                        <a:pt x="90488" y="304800"/>
                      </a:lnTo>
                      <a:lnTo>
                        <a:pt x="90488" y="323850"/>
                      </a:lnTo>
                      <a:lnTo>
                        <a:pt x="76200" y="323850"/>
                      </a:lnTo>
                      <a:lnTo>
                        <a:pt x="76200" y="304800"/>
                      </a:lnTo>
                      <a:close/>
                      <a:moveTo>
                        <a:pt x="190500" y="266700"/>
                      </a:moveTo>
                      <a:lnTo>
                        <a:pt x="204788" y="266700"/>
                      </a:lnTo>
                      <a:lnTo>
                        <a:pt x="204788" y="323850"/>
                      </a:lnTo>
                      <a:lnTo>
                        <a:pt x="190500" y="323850"/>
                      </a:lnTo>
                      <a:lnTo>
                        <a:pt x="190500" y="266700"/>
                      </a:lnTo>
                      <a:close/>
                      <a:moveTo>
                        <a:pt x="247650" y="247650"/>
                      </a:moveTo>
                      <a:lnTo>
                        <a:pt x="261938" y="247650"/>
                      </a:lnTo>
                      <a:lnTo>
                        <a:pt x="261938" y="323850"/>
                      </a:lnTo>
                      <a:lnTo>
                        <a:pt x="247650" y="323850"/>
                      </a:lnTo>
                      <a:lnTo>
                        <a:pt x="247650" y="247650"/>
                      </a:lnTo>
                      <a:close/>
                      <a:moveTo>
                        <a:pt x="397669" y="285750"/>
                      </a:moveTo>
                      <a:cubicBezTo>
                        <a:pt x="397669" y="290989"/>
                        <a:pt x="393383" y="295275"/>
                        <a:pt x="388144" y="295275"/>
                      </a:cubicBezTo>
                      <a:cubicBezTo>
                        <a:pt x="382905" y="295275"/>
                        <a:pt x="378619" y="290989"/>
                        <a:pt x="378619" y="285750"/>
                      </a:cubicBezTo>
                      <a:cubicBezTo>
                        <a:pt x="378619" y="280511"/>
                        <a:pt x="382905" y="276225"/>
                        <a:pt x="388144" y="276225"/>
                      </a:cubicBezTo>
                      <a:cubicBezTo>
                        <a:pt x="393383" y="276225"/>
                        <a:pt x="397669" y="280511"/>
                        <a:pt x="397669" y="285750"/>
                      </a:cubicBezTo>
                      <a:close/>
                      <a:moveTo>
                        <a:pt x="454819" y="285750"/>
                      </a:moveTo>
                      <a:cubicBezTo>
                        <a:pt x="454819" y="290989"/>
                        <a:pt x="450533" y="295275"/>
                        <a:pt x="445294" y="295275"/>
                      </a:cubicBezTo>
                      <a:cubicBezTo>
                        <a:pt x="440055" y="295275"/>
                        <a:pt x="435769" y="290989"/>
                        <a:pt x="435769" y="285750"/>
                      </a:cubicBezTo>
                      <a:cubicBezTo>
                        <a:pt x="435769" y="280511"/>
                        <a:pt x="440055" y="276225"/>
                        <a:pt x="445294" y="276225"/>
                      </a:cubicBezTo>
                      <a:cubicBezTo>
                        <a:pt x="450533" y="276225"/>
                        <a:pt x="454819" y="280511"/>
                        <a:pt x="454819" y="285750"/>
                      </a:cubicBezTo>
                      <a:close/>
                      <a:moveTo>
                        <a:pt x="511969" y="285750"/>
                      </a:moveTo>
                      <a:cubicBezTo>
                        <a:pt x="511969" y="290989"/>
                        <a:pt x="507683" y="295275"/>
                        <a:pt x="502444" y="295275"/>
                      </a:cubicBezTo>
                      <a:cubicBezTo>
                        <a:pt x="497205" y="295275"/>
                        <a:pt x="492919" y="290989"/>
                        <a:pt x="492919" y="285750"/>
                      </a:cubicBezTo>
                      <a:cubicBezTo>
                        <a:pt x="492919" y="280511"/>
                        <a:pt x="497205" y="276225"/>
                        <a:pt x="502444" y="276225"/>
                      </a:cubicBezTo>
                      <a:cubicBezTo>
                        <a:pt x="507683" y="276225"/>
                        <a:pt x="511969" y="280511"/>
                        <a:pt x="511969" y="2857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F765B8E-3288-C5C1-CE18-122B22B36DED}"/>
                    </a:ext>
                  </a:extLst>
                </p:cNvPr>
                <p:cNvSpPr/>
                <p:nvPr/>
              </p:nvSpPr>
              <p:spPr>
                <a:xfrm>
                  <a:off x="3808975" y="5521880"/>
                  <a:ext cx="547224" cy="21644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CiscoSansTT" panose="020B0503020201020303" pitchFamily="34" charset="0"/>
                      <a:cs typeface="CiscoSansTT" panose="020B0503020201020303" pitchFamily="34" charset="0"/>
                    </a:rPr>
                    <a:t>Routing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B3FF4F8-F751-D433-52AF-C167696EC37D}"/>
                  </a:ext>
                </a:extLst>
              </p:cNvPr>
              <p:cNvGrpSpPr/>
              <p:nvPr/>
            </p:nvGrpSpPr>
            <p:grpSpPr>
              <a:xfrm>
                <a:off x="4901416" y="5196737"/>
                <a:ext cx="547224" cy="541583"/>
                <a:chOff x="4853445" y="5196737"/>
                <a:chExt cx="547224" cy="541583"/>
              </a:xfrm>
            </p:grpSpPr>
            <p:grpSp>
              <p:nvGrpSpPr>
                <p:cNvPr id="37" name="Graphic 26">
                  <a:extLst>
                    <a:ext uri="{FF2B5EF4-FFF2-40B4-BE49-F238E27FC236}">
                      <a16:creationId xmlns:a16="http://schemas.microsoft.com/office/drawing/2014/main" id="{287332EE-E3BC-087F-9EF2-87BC386CBF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41018" y="5196737"/>
                  <a:ext cx="368011" cy="274320"/>
                  <a:chOff x="7512719" y="1610203"/>
                  <a:chExt cx="581405" cy="433387"/>
                </a:xfrm>
                <a:solidFill>
                  <a:schemeClr val="bg1"/>
                </a:solidFill>
              </p:grpSpPr>
              <p:sp>
                <p:nvSpPr>
                  <p:cNvPr id="46" name="Freeform 76">
                    <a:extLst>
                      <a:ext uri="{FF2B5EF4-FFF2-40B4-BE49-F238E27FC236}">
                        <a16:creationId xmlns:a16="http://schemas.microsoft.com/office/drawing/2014/main" id="{4889AAB9-E3D1-7B5C-90F0-588D982A8AFD}"/>
                      </a:ext>
                    </a:extLst>
                  </p:cNvPr>
                  <p:cNvSpPr/>
                  <p:nvPr/>
                </p:nvSpPr>
                <p:spPr>
                  <a:xfrm>
                    <a:off x="7512719" y="1610203"/>
                    <a:ext cx="581405" cy="126587"/>
                  </a:xfrm>
                  <a:custGeom>
                    <a:avLst/>
                    <a:gdLst>
                      <a:gd name="connsiteX0" fmla="*/ 290703 w 581405"/>
                      <a:gd name="connsiteY0" fmla="*/ 0 h 126587"/>
                      <a:gd name="connsiteX1" fmla="*/ 0 w 581405"/>
                      <a:gd name="connsiteY1" fmla="*/ 116300 h 126587"/>
                      <a:gd name="connsiteX2" fmla="*/ 9906 w 581405"/>
                      <a:gd name="connsiteY2" fmla="*/ 126587 h 126587"/>
                      <a:gd name="connsiteX3" fmla="*/ 290703 w 581405"/>
                      <a:gd name="connsiteY3" fmla="*/ 14288 h 126587"/>
                      <a:gd name="connsiteX4" fmla="*/ 571500 w 581405"/>
                      <a:gd name="connsiteY4" fmla="*/ 126587 h 126587"/>
                      <a:gd name="connsiteX5" fmla="*/ 581406 w 581405"/>
                      <a:gd name="connsiteY5" fmla="*/ 116300 h 126587"/>
                      <a:gd name="connsiteX6" fmla="*/ 290703 w 581405"/>
                      <a:gd name="connsiteY6" fmla="*/ 0 h 12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81405" h="126587">
                        <a:moveTo>
                          <a:pt x="290703" y="0"/>
                        </a:moveTo>
                        <a:cubicBezTo>
                          <a:pt x="180880" y="0"/>
                          <a:pt x="77629" y="41339"/>
                          <a:pt x="0" y="116300"/>
                        </a:cubicBezTo>
                        <a:lnTo>
                          <a:pt x="9906" y="126587"/>
                        </a:lnTo>
                        <a:cubicBezTo>
                          <a:pt x="84868" y="54197"/>
                          <a:pt x="184595" y="14288"/>
                          <a:pt x="290703" y="14288"/>
                        </a:cubicBezTo>
                        <a:cubicBezTo>
                          <a:pt x="396812" y="14288"/>
                          <a:pt x="496538" y="54197"/>
                          <a:pt x="571500" y="126587"/>
                        </a:cubicBezTo>
                        <a:lnTo>
                          <a:pt x="581406" y="116300"/>
                        </a:lnTo>
                        <a:cubicBezTo>
                          <a:pt x="503777" y="41339"/>
                          <a:pt x="400526" y="0"/>
                          <a:pt x="290703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5">
                    <a:extLst>
                      <a:ext uri="{FF2B5EF4-FFF2-40B4-BE49-F238E27FC236}">
                        <a16:creationId xmlns:a16="http://schemas.microsoft.com/office/drawing/2014/main" id="{7041EE5C-C17C-682F-ABD5-11C3E9B01043}"/>
                      </a:ext>
                    </a:extLst>
                  </p:cNvPr>
                  <p:cNvSpPr/>
                  <p:nvPr/>
                </p:nvSpPr>
                <p:spPr>
                  <a:xfrm>
                    <a:off x="7607969" y="1743553"/>
                    <a:ext cx="390906" cy="88487"/>
                  </a:xfrm>
                  <a:custGeom>
                    <a:avLst/>
                    <a:gdLst>
                      <a:gd name="connsiteX0" fmla="*/ 0 w 390906"/>
                      <a:gd name="connsiteY0" fmla="*/ 78200 h 88487"/>
                      <a:gd name="connsiteX1" fmla="*/ 9906 w 390906"/>
                      <a:gd name="connsiteY1" fmla="*/ 88487 h 88487"/>
                      <a:gd name="connsiteX2" fmla="*/ 195453 w 390906"/>
                      <a:gd name="connsiteY2" fmla="*/ 14288 h 88487"/>
                      <a:gd name="connsiteX3" fmla="*/ 381000 w 390906"/>
                      <a:gd name="connsiteY3" fmla="*/ 88487 h 88487"/>
                      <a:gd name="connsiteX4" fmla="*/ 390906 w 390906"/>
                      <a:gd name="connsiteY4" fmla="*/ 78200 h 88487"/>
                      <a:gd name="connsiteX5" fmla="*/ 195453 w 390906"/>
                      <a:gd name="connsiteY5" fmla="*/ 0 h 88487"/>
                      <a:gd name="connsiteX6" fmla="*/ 0 w 390906"/>
                      <a:gd name="connsiteY6" fmla="*/ 78200 h 88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0906" h="88487">
                        <a:moveTo>
                          <a:pt x="0" y="78200"/>
                        </a:moveTo>
                        <a:lnTo>
                          <a:pt x="9906" y="88487"/>
                        </a:lnTo>
                        <a:cubicBezTo>
                          <a:pt x="59436" y="40672"/>
                          <a:pt x="125349" y="14288"/>
                          <a:pt x="195453" y="14288"/>
                        </a:cubicBezTo>
                        <a:cubicBezTo>
                          <a:pt x="265557" y="14288"/>
                          <a:pt x="331470" y="40672"/>
                          <a:pt x="381000" y="88487"/>
                        </a:cubicBezTo>
                        <a:lnTo>
                          <a:pt x="390906" y="78200"/>
                        </a:lnTo>
                        <a:cubicBezTo>
                          <a:pt x="338709" y="27813"/>
                          <a:pt x="269272" y="0"/>
                          <a:pt x="195453" y="0"/>
                        </a:cubicBezTo>
                        <a:cubicBezTo>
                          <a:pt x="121634" y="0"/>
                          <a:pt x="52197" y="27813"/>
                          <a:pt x="0" y="782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07">
                    <a:extLst>
                      <a:ext uri="{FF2B5EF4-FFF2-40B4-BE49-F238E27FC236}">
                        <a16:creationId xmlns:a16="http://schemas.microsoft.com/office/drawing/2014/main" id="{5F141E75-1525-78FA-D361-BFEF2FCAABED}"/>
                      </a:ext>
                    </a:extLst>
                  </p:cNvPr>
                  <p:cNvSpPr/>
                  <p:nvPr/>
                </p:nvSpPr>
                <p:spPr>
                  <a:xfrm>
                    <a:off x="7703219" y="1876903"/>
                    <a:ext cx="200406" cy="50387"/>
                  </a:xfrm>
                  <a:custGeom>
                    <a:avLst/>
                    <a:gdLst>
                      <a:gd name="connsiteX0" fmla="*/ 0 w 200406"/>
                      <a:gd name="connsiteY0" fmla="*/ 40100 h 50387"/>
                      <a:gd name="connsiteX1" fmla="*/ 9906 w 200406"/>
                      <a:gd name="connsiteY1" fmla="*/ 50387 h 50387"/>
                      <a:gd name="connsiteX2" fmla="*/ 100203 w 200406"/>
                      <a:gd name="connsiteY2" fmla="*/ 14288 h 50387"/>
                      <a:gd name="connsiteX3" fmla="*/ 190500 w 200406"/>
                      <a:gd name="connsiteY3" fmla="*/ 50387 h 50387"/>
                      <a:gd name="connsiteX4" fmla="*/ 200406 w 200406"/>
                      <a:gd name="connsiteY4" fmla="*/ 40100 h 50387"/>
                      <a:gd name="connsiteX5" fmla="*/ 100203 w 200406"/>
                      <a:gd name="connsiteY5" fmla="*/ 0 h 50387"/>
                      <a:gd name="connsiteX6" fmla="*/ 0 w 200406"/>
                      <a:gd name="connsiteY6" fmla="*/ 40100 h 50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0406" h="50387">
                        <a:moveTo>
                          <a:pt x="0" y="40100"/>
                        </a:moveTo>
                        <a:lnTo>
                          <a:pt x="9906" y="50387"/>
                        </a:lnTo>
                        <a:cubicBezTo>
                          <a:pt x="34004" y="27146"/>
                          <a:pt x="66103" y="14288"/>
                          <a:pt x="100203" y="14288"/>
                        </a:cubicBezTo>
                        <a:cubicBezTo>
                          <a:pt x="134303" y="14288"/>
                          <a:pt x="166402" y="27146"/>
                          <a:pt x="190500" y="50387"/>
                        </a:cubicBezTo>
                        <a:lnTo>
                          <a:pt x="200406" y="40100"/>
                        </a:lnTo>
                        <a:cubicBezTo>
                          <a:pt x="173641" y="14192"/>
                          <a:pt x="138017" y="0"/>
                          <a:pt x="100203" y="0"/>
                        </a:cubicBezTo>
                        <a:cubicBezTo>
                          <a:pt x="62389" y="0"/>
                          <a:pt x="26765" y="14288"/>
                          <a:pt x="0" y="401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 109">
                    <a:extLst>
                      <a:ext uri="{FF2B5EF4-FFF2-40B4-BE49-F238E27FC236}">
                        <a16:creationId xmlns:a16="http://schemas.microsoft.com/office/drawing/2014/main" id="{65ABC88B-0D54-E1D2-6D98-7669E7130103}"/>
                      </a:ext>
                    </a:extLst>
                  </p:cNvPr>
                  <p:cNvSpPr/>
                  <p:nvPr/>
                </p:nvSpPr>
                <p:spPr>
                  <a:xfrm>
                    <a:off x="7777229" y="1991203"/>
                    <a:ext cx="52387" cy="52387"/>
                  </a:xfrm>
                  <a:custGeom>
                    <a:avLst/>
                    <a:gdLst>
                      <a:gd name="connsiteX0" fmla="*/ 26194 w 52387"/>
                      <a:gd name="connsiteY0" fmla="*/ 0 h 52387"/>
                      <a:gd name="connsiteX1" fmla="*/ 0 w 52387"/>
                      <a:gd name="connsiteY1" fmla="*/ 26194 h 52387"/>
                      <a:gd name="connsiteX2" fmla="*/ 26194 w 52387"/>
                      <a:gd name="connsiteY2" fmla="*/ 52388 h 52387"/>
                      <a:gd name="connsiteX3" fmla="*/ 52388 w 52387"/>
                      <a:gd name="connsiteY3" fmla="*/ 26194 h 52387"/>
                      <a:gd name="connsiteX4" fmla="*/ 26194 w 52387"/>
                      <a:gd name="connsiteY4" fmla="*/ 0 h 52387"/>
                      <a:gd name="connsiteX5" fmla="*/ 26194 w 52387"/>
                      <a:gd name="connsiteY5" fmla="*/ 38100 h 52387"/>
                      <a:gd name="connsiteX6" fmla="*/ 14288 w 52387"/>
                      <a:gd name="connsiteY6" fmla="*/ 26194 h 52387"/>
                      <a:gd name="connsiteX7" fmla="*/ 26194 w 52387"/>
                      <a:gd name="connsiteY7" fmla="*/ 14288 h 52387"/>
                      <a:gd name="connsiteX8" fmla="*/ 38100 w 52387"/>
                      <a:gd name="connsiteY8" fmla="*/ 26194 h 52387"/>
                      <a:gd name="connsiteX9" fmla="*/ 26194 w 52387"/>
                      <a:gd name="connsiteY9" fmla="*/ 38100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2387" h="52387">
                        <a:moveTo>
                          <a:pt x="26194" y="0"/>
                        </a:moveTo>
                        <a:cubicBezTo>
                          <a:pt x="11716" y="0"/>
                          <a:pt x="0" y="11716"/>
                          <a:pt x="0" y="26194"/>
                        </a:cubicBezTo>
                        <a:cubicBezTo>
                          <a:pt x="0" y="40672"/>
                          <a:pt x="11716" y="52388"/>
                          <a:pt x="26194" y="52388"/>
                        </a:cubicBezTo>
                        <a:cubicBezTo>
                          <a:pt x="40672" y="52388"/>
                          <a:pt x="52388" y="40672"/>
                          <a:pt x="52388" y="26194"/>
                        </a:cubicBezTo>
                        <a:cubicBezTo>
                          <a:pt x="52388" y="11716"/>
                          <a:pt x="40672" y="0"/>
                          <a:pt x="26194" y="0"/>
                        </a:cubicBezTo>
                        <a:close/>
                        <a:moveTo>
                          <a:pt x="26194" y="38100"/>
                        </a:moveTo>
                        <a:cubicBezTo>
                          <a:pt x="19622" y="38100"/>
                          <a:pt x="14288" y="32766"/>
                          <a:pt x="14288" y="26194"/>
                        </a:cubicBezTo>
                        <a:cubicBezTo>
                          <a:pt x="14288" y="19622"/>
                          <a:pt x="19622" y="14288"/>
                          <a:pt x="26194" y="14288"/>
                        </a:cubicBezTo>
                        <a:cubicBezTo>
                          <a:pt x="32766" y="14288"/>
                          <a:pt x="38100" y="19622"/>
                          <a:pt x="38100" y="26194"/>
                        </a:cubicBezTo>
                        <a:cubicBezTo>
                          <a:pt x="38100" y="32766"/>
                          <a:pt x="32766" y="38100"/>
                          <a:pt x="26194" y="381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D22496E-03EF-A9C6-959B-3C971F557C9F}"/>
                    </a:ext>
                  </a:extLst>
                </p:cNvPr>
                <p:cNvSpPr/>
                <p:nvPr/>
              </p:nvSpPr>
              <p:spPr>
                <a:xfrm>
                  <a:off x="4853445" y="5521880"/>
                  <a:ext cx="547224" cy="21644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CiscoSansTT" panose="020B0503020201020303" pitchFamily="34" charset="0"/>
                      <a:cs typeface="CiscoSansTT" panose="020B0503020201020303" pitchFamily="34" charset="0"/>
                    </a:rPr>
                    <a:t>Wireless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7B584A0-F4BE-DDFE-851C-EDFDD4039D5D}"/>
                  </a:ext>
                </a:extLst>
              </p:cNvPr>
              <p:cNvGrpSpPr/>
              <p:nvPr/>
            </p:nvGrpSpPr>
            <p:grpSpPr>
              <a:xfrm>
                <a:off x="5648397" y="5141297"/>
                <a:ext cx="547224" cy="597023"/>
                <a:chOff x="5897646" y="5141297"/>
                <a:chExt cx="547224" cy="597023"/>
              </a:xfrm>
            </p:grpSpPr>
            <p:sp>
              <p:nvSpPr>
                <p:cNvPr id="41" name="Freeform 238">
                  <a:extLst>
                    <a:ext uri="{FF2B5EF4-FFF2-40B4-BE49-F238E27FC236}">
                      <a16:creationId xmlns:a16="http://schemas.microsoft.com/office/drawing/2014/main" id="{D84EF345-0A25-7CFA-B3A2-79914870C6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88408" y="5141297"/>
                  <a:ext cx="365701" cy="365760"/>
                </a:xfrm>
                <a:custGeom>
                  <a:avLst/>
                  <a:gdLst>
                    <a:gd name="connsiteX0" fmla="*/ 585788 w 585787"/>
                    <a:gd name="connsiteY0" fmla="*/ 292989 h 585882"/>
                    <a:gd name="connsiteX1" fmla="*/ 292894 w 585787"/>
                    <a:gd name="connsiteY1" fmla="*/ 585883 h 585882"/>
                    <a:gd name="connsiteX2" fmla="*/ 20574 w 585787"/>
                    <a:gd name="connsiteY2" fmla="*/ 401003 h 585882"/>
                    <a:gd name="connsiteX3" fmla="*/ 33814 w 585787"/>
                    <a:gd name="connsiteY3" fmla="*/ 395764 h 585882"/>
                    <a:gd name="connsiteX4" fmla="*/ 292894 w 585787"/>
                    <a:gd name="connsiteY4" fmla="*/ 571595 h 585882"/>
                    <a:gd name="connsiteX5" fmla="*/ 571500 w 585787"/>
                    <a:gd name="connsiteY5" fmla="*/ 292989 h 585882"/>
                    <a:gd name="connsiteX6" fmla="*/ 292894 w 585787"/>
                    <a:gd name="connsiteY6" fmla="*/ 14383 h 585882"/>
                    <a:gd name="connsiteX7" fmla="*/ 26765 w 585787"/>
                    <a:gd name="connsiteY7" fmla="*/ 210122 h 585882"/>
                    <a:gd name="connsiteX8" fmla="*/ 13145 w 585787"/>
                    <a:gd name="connsiteY8" fmla="*/ 205835 h 585882"/>
                    <a:gd name="connsiteX9" fmla="*/ 292894 w 585787"/>
                    <a:gd name="connsiteY9" fmla="*/ 0 h 585882"/>
                    <a:gd name="connsiteX10" fmla="*/ 585788 w 585787"/>
                    <a:gd name="connsiteY10" fmla="*/ 292894 h 585882"/>
                    <a:gd name="connsiteX11" fmla="*/ 180308 w 585787"/>
                    <a:gd name="connsiteY11" fmla="*/ 209074 h 585882"/>
                    <a:gd name="connsiteX12" fmla="*/ 178689 w 585787"/>
                    <a:gd name="connsiteY12" fmla="*/ 218789 h 585882"/>
                    <a:gd name="connsiteX13" fmla="*/ 237744 w 585787"/>
                    <a:gd name="connsiteY13" fmla="*/ 252698 h 585882"/>
                    <a:gd name="connsiteX14" fmla="*/ 285750 w 585787"/>
                    <a:gd name="connsiteY14" fmla="*/ 221837 h 585882"/>
                    <a:gd name="connsiteX15" fmla="*/ 285750 w 585787"/>
                    <a:gd name="connsiteY15" fmla="*/ 157163 h 585882"/>
                    <a:gd name="connsiteX16" fmla="*/ 259842 w 585787"/>
                    <a:gd name="connsiteY16" fmla="*/ 124968 h 585882"/>
                    <a:gd name="connsiteX17" fmla="*/ 292894 w 585787"/>
                    <a:gd name="connsiteY17" fmla="*/ 91916 h 585882"/>
                    <a:gd name="connsiteX18" fmla="*/ 325946 w 585787"/>
                    <a:gd name="connsiteY18" fmla="*/ 124968 h 585882"/>
                    <a:gd name="connsiteX19" fmla="*/ 300038 w 585787"/>
                    <a:gd name="connsiteY19" fmla="*/ 157163 h 585882"/>
                    <a:gd name="connsiteX20" fmla="*/ 300038 w 585787"/>
                    <a:gd name="connsiteY20" fmla="*/ 221933 h 585882"/>
                    <a:gd name="connsiteX21" fmla="*/ 348329 w 585787"/>
                    <a:gd name="connsiteY21" fmla="*/ 252984 h 585882"/>
                    <a:gd name="connsiteX22" fmla="*/ 407480 w 585787"/>
                    <a:gd name="connsiteY22" fmla="*/ 219170 h 585882"/>
                    <a:gd name="connsiteX23" fmla="*/ 405765 w 585787"/>
                    <a:gd name="connsiteY23" fmla="*/ 209169 h 585882"/>
                    <a:gd name="connsiteX24" fmla="*/ 438817 w 585787"/>
                    <a:gd name="connsiteY24" fmla="*/ 176117 h 585882"/>
                    <a:gd name="connsiteX25" fmla="*/ 471773 w 585787"/>
                    <a:gd name="connsiteY25" fmla="*/ 209169 h 585882"/>
                    <a:gd name="connsiteX26" fmla="*/ 438817 w 585787"/>
                    <a:gd name="connsiteY26" fmla="*/ 242221 h 585882"/>
                    <a:gd name="connsiteX27" fmla="*/ 414719 w 585787"/>
                    <a:gd name="connsiteY27" fmla="*/ 231648 h 585882"/>
                    <a:gd name="connsiteX28" fmla="*/ 354235 w 585787"/>
                    <a:gd name="connsiteY28" fmla="*/ 266224 h 585882"/>
                    <a:gd name="connsiteX29" fmla="*/ 355473 w 585787"/>
                    <a:gd name="connsiteY29" fmla="*/ 269653 h 585882"/>
                    <a:gd name="connsiteX30" fmla="*/ 367665 w 585787"/>
                    <a:gd name="connsiteY30" fmla="*/ 267462 h 585882"/>
                    <a:gd name="connsiteX31" fmla="*/ 403574 w 585787"/>
                    <a:gd name="connsiteY31" fmla="*/ 303371 h 585882"/>
                    <a:gd name="connsiteX32" fmla="*/ 381857 w 585787"/>
                    <a:gd name="connsiteY32" fmla="*/ 336328 h 585882"/>
                    <a:gd name="connsiteX33" fmla="*/ 414814 w 585787"/>
                    <a:gd name="connsiteY33" fmla="*/ 355283 h 585882"/>
                    <a:gd name="connsiteX34" fmla="*/ 438817 w 585787"/>
                    <a:gd name="connsiteY34" fmla="*/ 344805 h 585882"/>
                    <a:gd name="connsiteX35" fmla="*/ 471773 w 585787"/>
                    <a:gd name="connsiteY35" fmla="*/ 377857 h 585882"/>
                    <a:gd name="connsiteX36" fmla="*/ 438817 w 585787"/>
                    <a:gd name="connsiteY36" fmla="*/ 410909 h 585882"/>
                    <a:gd name="connsiteX37" fmla="*/ 405765 w 585787"/>
                    <a:gd name="connsiteY37" fmla="*/ 377857 h 585882"/>
                    <a:gd name="connsiteX38" fmla="*/ 407575 w 585787"/>
                    <a:gd name="connsiteY38" fmla="*/ 367665 h 585882"/>
                    <a:gd name="connsiteX39" fmla="*/ 358331 w 585787"/>
                    <a:gd name="connsiteY39" fmla="*/ 339376 h 585882"/>
                    <a:gd name="connsiteX40" fmla="*/ 300038 w 585787"/>
                    <a:gd name="connsiteY40" fmla="*/ 339376 h 585882"/>
                    <a:gd name="connsiteX41" fmla="*/ 300038 w 585787"/>
                    <a:gd name="connsiteY41" fmla="*/ 429387 h 585882"/>
                    <a:gd name="connsiteX42" fmla="*/ 325946 w 585787"/>
                    <a:gd name="connsiteY42" fmla="*/ 461582 h 585882"/>
                    <a:gd name="connsiteX43" fmla="*/ 292894 w 585787"/>
                    <a:gd name="connsiteY43" fmla="*/ 494633 h 585882"/>
                    <a:gd name="connsiteX44" fmla="*/ 259842 w 585787"/>
                    <a:gd name="connsiteY44" fmla="*/ 461582 h 585882"/>
                    <a:gd name="connsiteX45" fmla="*/ 285750 w 585787"/>
                    <a:gd name="connsiteY45" fmla="*/ 429387 h 585882"/>
                    <a:gd name="connsiteX46" fmla="*/ 285750 w 585787"/>
                    <a:gd name="connsiteY46" fmla="*/ 339376 h 585882"/>
                    <a:gd name="connsiteX47" fmla="*/ 226124 w 585787"/>
                    <a:gd name="connsiteY47" fmla="*/ 339376 h 585882"/>
                    <a:gd name="connsiteX48" fmla="*/ 178499 w 585787"/>
                    <a:gd name="connsiteY48" fmla="*/ 367475 h 585882"/>
                    <a:gd name="connsiteX49" fmla="*/ 180308 w 585787"/>
                    <a:gd name="connsiteY49" fmla="*/ 377857 h 585882"/>
                    <a:gd name="connsiteX50" fmla="*/ 147256 w 585787"/>
                    <a:gd name="connsiteY50" fmla="*/ 410909 h 585882"/>
                    <a:gd name="connsiteX51" fmla="*/ 114205 w 585787"/>
                    <a:gd name="connsiteY51" fmla="*/ 377857 h 585882"/>
                    <a:gd name="connsiteX52" fmla="*/ 147256 w 585787"/>
                    <a:gd name="connsiteY52" fmla="*/ 344805 h 585882"/>
                    <a:gd name="connsiteX53" fmla="*/ 171164 w 585787"/>
                    <a:gd name="connsiteY53" fmla="*/ 355187 h 585882"/>
                    <a:gd name="connsiteX54" fmla="*/ 205550 w 585787"/>
                    <a:gd name="connsiteY54" fmla="*/ 334899 h 585882"/>
                    <a:gd name="connsiteX55" fmla="*/ 182213 w 585787"/>
                    <a:gd name="connsiteY55" fmla="*/ 297752 h 585882"/>
                    <a:gd name="connsiteX56" fmla="*/ 215837 w 585787"/>
                    <a:gd name="connsiteY56" fmla="*/ 256889 h 585882"/>
                    <a:gd name="connsiteX57" fmla="*/ 171545 w 585787"/>
                    <a:gd name="connsiteY57" fmla="*/ 231458 h 585882"/>
                    <a:gd name="connsiteX58" fmla="*/ 147161 w 585787"/>
                    <a:gd name="connsiteY58" fmla="*/ 242411 h 585882"/>
                    <a:gd name="connsiteX59" fmla="*/ 114109 w 585787"/>
                    <a:gd name="connsiteY59" fmla="*/ 209360 h 585882"/>
                    <a:gd name="connsiteX60" fmla="*/ 147161 w 585787"/>
                    <a:gd name="connsiteY60" fmla="*/ 176308 h 585882"/>
                    <a:gd name="connsiteX61" fmla="*/ 180213 w 585787"/>
                    <a:gd name="connsiteY61" fmla="*/ 209360 h 585882"/>
                    <a:gd name="connsiteX62" fmla="*/ 166021 w 585787"/>
                    <a:gd name="connsiteY62" fmla="*/ 209074 h 585882"/>
                    <a:gd name="connsiteX63" fmla="*/ 147256 w 585787"/>
                    <a:gd name="connsiteY63" fmla="*/ 190310 h 585882"/>
                    <a:gd name="connsiteX64" fmla="*/ 128492 w 585787"/>
                    <a:gd name="connsiteY64" fmla="*/ 209074 h 585882"/>
                    <a:gd name="connsiteX65" fmla="*/ 147256 w 585787"/>
                    <a:gd name="connsiteY65" fmla="*/ 227838 h 585882"/>
                    <a:gd name="connsiteX66" fmla="*/ 166021 w 585787"/>
                    <a:gd name="connsiteY66" fmla="*/ 209074 h 585882"/>
                    <a:gd name="connsiteX67" fmla="*/ 166021 w 585787"/>
                    <a:gd name="connsiteY67" fmla="*/ 377571 h 585882"/>
                    <a:gd name="connsiteX68" fmla="*/ 147256 w 585787"/>
                    <a:gd name="connsiteY68" fmla="*/ 358807 h 585882"/>
                    <a:gd name="connsiteX69" fmla="*/ 128492 w 585787"/>
                    <a:gd name="connsiteY69" fmla="*/ 377571 h 585882"/>
                    <a:gd name="connsiteX70" fmla="*/ 147256 w 585787"/>
                    <a:gd name="connsiteY70" fmla="*/ 396335 h 585882"/>
                    <a:gd name="connsiteX71" fmla="*/ 166021 w 585787"/>
                    <a:gd name="connsiteY71" fmla="*/ 377571 h 585882"/>
                    <a:gd name="connsiteX72" fmla="*/ 420053 w 585787"/>
                    <a:gd name="connsiteY72" fmla="*/ 377571 h 585882"/>
                    <a:gd name="connsiteX73" fmla="*/ 438817 w 585787"/>
                    <a:gd name="connsiteY73" fmla="*/ 396335 h 585882"/>
                    <a:gd name="connsiteX74" fmla="*/ 457486 w 585787"/>
                    <a:gd name="connsiteY74" fmla="*/ 377571 h 585882"/>
                    <a:gd name="connsiteX75" fmla="*/ 438817 w 585787"/>
                    <a:gd name="connsiteY75" fmla="*/ 358807 h 585882"/>
                    <a:gd name="connsiteX76" fmla="*/ 420053 w 585787"/>
                    <a:gd name="connsiteY76" fmla="*/ 377571 h 585882"/>
                    <a:gd name="connsiteX77" fmla="*/ 420053 w 585787"/>
                    <a:gd name="connsiteY77" fmla="*/ 209074 h 585882"/>
                    <a:gd name="connsiteX78" fmla="*/ 438817 w 585787"/>
                    <a:gd name="connsiteY78" fmla="*/ 227838 h 585882"/>
                    <a:gd name="connsiteX79" fmla="*/ 457486 w 585787"/>
                    <a:gd name="connsiteY79" fmla="*/ 209074 h 585882"/>
                    <a:gd name="connsiteX80" fmla="*/ 438817 w 585787"/>
                    <a:gd name="connsiteY80" fmla="*/ 190310 h 585882"/>
                    <a:gd name="connsiteX81" fmla="*/ 420053 w 585787"/>
                    <a:gd name="connsiteY81" fmla="*/ 209074 h 585882"/>
                    <a:gd name="connsiteX82" fmla="*/ 292894 w 585787"/>
                    <a:gd name="connsiteY82" fmla="*/ 442532 h 585882"/>
                    <a:gd name="connsiteX83" fmla="*/ 274130 w 585787"/>
                    <a:gd name="connsiteY83" fmla="*/ 461296 h 585882"/>
                    <a:gd name="connsiteX84" fmla="*/ 292894 w 585787"/>
                    <a:gd name="connsiteY84" fmla="*/ 480060 h 585882"/>
                    <a:gd name="connsiteX85" fmla="*/ 311658 w 585787"/>
                    <a:gd name="connsiteY85" fmla="*/ 461296 h 585882"/>
                    <a:gd name="connsiteX86" fmla="*/ 292894 w 585787"/>
                    <a:gd name="connsiteY86" fmla="*/ 442532 h 585882"/>
                    <a:gd name="connsiteX87" fmla="*/ 292894 w 585787"/>
                    <a:gd name="connsiteY87" fmla="*/ 143732 h 585882"/>
                    <a:gd name="connsiteX88" fmla="*/ 311658 w 585787"/>
                    <a:gd name="connsiteY88" fmla="*/ 124968 h 585882"/>
                    <a:gd name="connsiteX89" fmla="*/ 292894 w 585787"/>
                    <a:gd name="connsiteY89" fmla="*/ 106204 h 585882"/>
                    <a:gd name="connsiteX90" fmla="*/ 274130 w 585787"/>
                    <a:gd name="connsiteY90" fmla="*/ 124968 h 585882"/>
                    <a:gd name="connsiteX91" fmla="*/ 292894 w 585787"/>
                    <a:gd name="connsiteY91" fmla="*/ 143732 h 585882"/>
                    <a:gd name="connsiteX92" fmla="*/ 223933 w 585787"/>
                    <a:gd name="connsiteY92" fmla="*/ 270129 h 585882"/>
                    <a:gd name="connsiteX93" fmla="*/ 196596 w 585787"/>
                    <a:gd name="connsiteY93" fmla="*/ 297466 h 585882"/>
                    <a:gd name="connsiteX94" fmla="*/ 223933 w 585787"/>
                    <a:gd name="connsiteY94" fmla="*/ 324803 h 585882"/>
                    <a:gd name="connsiteX95" fmla="*/ 367665 w 585787"/>
                    <a:gd name="connsiteY95" fmla="*/ 324803 h 585882"/>
                    <a:gd name="connsiteX96" fmla="*/ 389287 w 585787"/>
                    <a:gd name="connsiteY96" fmla="*/ 303181 h 585882"/>
                    <a:gd name="connsiteX97" fmla="*/ 367665 w 585787"/>
                    <a:gd name="connsiteY97" fmla="*/ 281559 h 585882"/>
                    <a:gd name="connsiteX98" fmla="*/ 354521 w 585787"/>
                    <a:gd name="connsiteY98" fmla="*/ 286131 h 585882"/>
                    <a:gd name="connsiteX99" fmla="*/ 347282 w 585787"/>
                    <a:gd name="connsiteY99" fmla="*/ 287084 h 585882"/>
                    <a:gd name="connsiteX100" fmla="*/ 342995 w 585787"/>
                    <a:gd name="connsiteY100" fmla="*/ 281178 h 585882"/>
                    <a:gd name="connsiteX101" fmla="*/ 292894 w 585787"/>
                    <a:gd name="connsiteY101" fmla="*/ 235553 h 585882"/>
                    <a:gd name="connsiteX102" fmla="*/ 245650 w 585787"/>
                    <a:gd name="connsiteY102" fmla="*/ 268796 h 585882"/>
                    <a:gd name="connsiteX103" fmla="*/ 241649 w 585787"/>
                    <a:gd name="connsiteY103" fmla="*/ 272987 h 585882"/>
                    <a:gd name="connsiteX104" fmla="*/ 235839 w 585787"/>
                    <a:gd name="connsiteY104" fmla="*/ 272796 h 585882"/>
                    <a:gd name="connsiteX105" fmla="*/ 223933 w 585787"/>
                    <a:gd name="connsiteY105" fmla="*/ 270034 h 585882"/>
                    <a:gd name="connsiteX106" fmla="*/ 109538 w 585787"/>
                    <a:gd name="connsiteY106" fmla="*/ 285941 h 585882"/>
                    <a:gd name="connsiteX107" fmla="*/ 159544 w 585787"/>
                    <a:gd name="connsiteY107" fmla="*/ 285941 h 585882"/>
                    <a:gd name="connsiteX108" fmla="*/ 159544 w 585787"/>
                    <a:gd name="connsiteY108" fmla="*/ 300228 h 585882"/>
                    <a:gd name="connsiteX109" fmla="*/ 147638 w 585787"/>
                    <a:gd name="connsiteY109" fmla="*/ 300228 h 585882"/>
                    <a:gd name="connsiteX110" fmla="*/ 147638 w 585787"/>
                    <a:gd name="connsiteY110" fmla="*/ 319278 h 585882"/>
                    <a:gd name="connsiteX111" fmla="*/ 133350 w 585787"/>
                    <a:gd name="connsiteY111" fmla="*/ 319278 h 585882"/>
                    <a:gd name="connsiteX112" fmla="*/ 133350 w 585787"/>
                    <a:gd name="connsiteY112" fmla="*/ 300228 h 585882"/>
                    <a:gd name="connsiteX113" fmla="*/ 109538 w 585787"/>
                    <a:gd name="connsiteY113" fmla="*/ 300228 h 585882"/>
                    <a:gd name="connsiteX114" fmla="*/ 109538 w 585787"/>
                    <a:gd name="connsiteY114" fmla="*/ 319278 h 585882"/>
                    <a:gd name="connsiteX115" fmla="*/ 95250 w 585787"/>
                    <a:gd name="connsiteY115" fmla="*/ 319278 h 585882"/>
                    <a:gd name="connsiteX116" fmla="*/ 95250 w 585787"/>
                    <a:gd name="connsiteY116" fmla="*/ 300228 h 585882"/>
                    <a:gd name="connsiteX117" fmla="*/ 70676 w 585787"/>
                    <a:gd name="connsiteY117" fmla="*/ 300228 h 585882"/>
                    <a:gd name="connsiteX118" fmla="*/ 35719 w 585787"/>
                    <a:gd name="connsiteY118" fmla="*/ 328803 h 585882"/>
                    <a:gd name="connsiteX119" fmla="*/ 0 w 585787"/>
                    <a:gd name="connsiteY119" fmla="*/ 293084 h 585882"/>
                    <a:gd name="connsiteX120" fmla="*/ 35719 w 585787"/>
                    <a:gd name="connsiteY120" fmla="*/ 257365 h 585882"/>
                    <a:gd name="connsiteX121" fmla="*/ 70676 w 585787"/>
                    <a:gd name="connsiteY121" fmla="*/ 285941 h 585882"/>
                    <a:gd name="connsiteX122" fmla="*/ 109538 w 585787"/>
                    <a:gd name="connsiteY122" fmla="*/ 285941 h 585882"/>
                    <a:gd name="connsiteX123" fmla="*/ 57150 w 585787"/>
                    <a:gd name="connsiteY123" fmla="*/ 293084 h 585882"/>
                    <a:gd name="connsiteX124" fmla="*/ 35719 w 585787"/>
                    <a:gd name="connsiteY124" fmla="*/ 271653 h 585882"/>
                    <a:gd name="connsiteX125" fmla="*/ 14288 w 585787"/>
                    <a:gd name="connsiteY125" fmla="*/ 293084 h 585882"/>
                    <a:gd name="connsiteX126" fmla="*/ 35719 w 585787"/>
                    <a:gd name="connsiteY126" fmla="*/ 314516 h 585882"/>
                    <a:gd name="connsiteX127" fmla="*/ 57150 w 585787"/>
                    <a:gd name="connsiteY127" fmla="*/ 293084 h 585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585787" h="585882">
                      <a:moveTo>
                        <a:pt x="585788" y="292989"/>
                      </a:moveTo>
                      <a:cubicBezTo>
                        <a:pt x="585788" y="454533"/>
                        <a:pt x="454438" y="585883"/>
                        <a:pt x="292894" y="585883"/>
                      </a:cubicBezTo>
                      <a:cubicBezTo>
                        <a:pt x="172022" y="585883"/>
                        <a:pt x="65151" y="513302"/>
                        <a:pt x="20574" y="401003"/>
                      </a:cubicBezTo>
                      <a:lnTo>
                        <a:pt x="33814" y="395764"/>
                      </a:lnTo>
                      <a:cubicBezTo>
                        <a:pt x="76200" y="502539"/>
                        <a:pt x="177927" y="571595"/>
                        <a:pt x="292894" y="571595"/>
                      </a:cubicBezTo>
                      <a:cubicBezTo>
                        <a:pt x="446532" y="571595"/>
                        <a:pt x="571500" y="446627"/>
                        <a:pt x="571500" y="292989"/>
                      </a:cubicBezTo>
                      <a:cubicBezTo>
                        <a:pt x="571500" y="139351"/>
                        <a:pt x="446532" y="14383"/>
                        <a:pt x="292894" y="14383"/>
                      </a:cubicBezTo>
                      <a:cubicBezTo>
                        <a:pt x="170212" y="14383"/>
                        <a:pt x="63246" y="93059"/>
                        <a:pt x="26765" y="210122"/>
                      </a:cubicBezTo>
                      <a:lnTo>
                        <a:pt x="13145" y="205835"/>
                      </a:lnTo>
                      <a:cubicBezTo>
                        <a:pt x="51435" y="82772"/>
                        <a:pt x="163830" y="0"/>
                        <a:pt x="292894" y="0"/>
                      </a:cubicBezTo>
                      <a:cubicBezTo>
                        <a:pt x="454438" y="0"/>
                        <a:pt x="585788" y="131350"/>
                        <a:pt x="585788" y="292894"/>
                      </a:cubicBezTo>
                      <a:close/>
                      <a:moveTo>
                        <a:pt x="180308" y="209074"/>
                      </a:moveTo>
                      <a:cubicBezTo>
                        <a:pt x="180308" y="212503"/>
                        <a:pt x="179642" y="215646"/>
                        <a:pt x="178689" y="218789"/>
                      </a:cubicBezTo>
                      <a:lnTo>
                        <a:pt x="237744" y="252698"/>
                      </a:lnTo>
                      <a:cubicBezTo>
                        <a:pt x="248031" y="235649"/>
                        <a:pt x="265748" y="224123"/>
                        <a:pt x="285750" y="221837"/>
                      </a:cubicBezTo>
                      <a:lnTo>
                        <a:pt x="285750" y="157163"/>
                      </a:lnTo>
                      <a:cubicBezTo>
                        <a:pt x="270986" y="153924"/>
                        <a:pt x="259842" y="140684"/>
                        <a:pt x="259842" y="124968"/>
                      </a:cubicBezTo>
                      <a:cubicBezTo>
                        <a:pt x="259842" y="106775"/>
                        <a:pt x="274606" y="91916"/>
                        <a:pt x="292894" y="91916"/>
                      </a:cubicBezTo>
                      <a:cubicBezTo>
                        <a:pt x="311182" y="91916"/>
                        <a:pt x="325946" y="106680"/>
                        <a:pt x="325946" y="124968"/>
                      </a:cubicBezTo>
                      <a:cubicBezTo>
                        <a:pt x="325946" y="140684"/>
                        <a:pt x="314801" y="153829"/>
                        <a:pt x="300038" y="157163"/>
                      </a:cubicBezTo>
                      <a:lnTo>
                        <a:pt x="300038" y="221933"/>
                      </a:lnTo>
                      <a:cubicBezTo>
                        <a:pt x="320612" y="224218"/>
                        <a:pt x="338233" y="235839"/>
                        <a:pt x="348329" y="252984"/>
                      </a:cubicBezTo>
                      <a:lnTo>
                        <a:pt x="407480" y="219170"/>
                      </a:lnTo>
                      <a:cubicBezTo>
                        <a:pt x="406432" y="216027"/>
                        <a:pt x="405765" y="212693"/>
                        <a:pt x="405765" y="209169"/>
                      </a:cubicBezTo>
                      <a:cubicBezTo>
                        <a:pt x="405765" y="190976"/>
                        <a:pt x="420529" y="176117"/>
                        <a:pt x="438817" y="176117"/>
                      </a:cubicBezTo>
                      <a:cubicBezTo>
                        <a:pt x="457105" y="176117"/>
                        <a:pt x="471773" y="190881"/>
                        <a:pt x="471773" y="209169"/>
                      </a:cubicBezTo>
                      <a:cubicBezTo>
                        <a:pt x="471773" y="227457"/>
                        <a:pt x="457010" y="242221"/>
                        <a:pt x="438817" y="242221"/>
                      </a:cubicBezTo>
                      <a:cubicBezTo>
                        <a:pt x="429292" y="242221"/>
                        <a:pt x="420719" y="238125"/>
                        <a:pt x="414719" y="231648"/>
                      </a:cubicBezTo>
                      <a:lnTo>
                        <a:pt x="354235" y="266224"/>
                      </a:lnTo>
                      <a:cubicBezTo>
                        <a:pt x="354616" y="267367"/>
                        <a:pt x="355092" y="268510"/>
                        <a:pt x="355473" y="269653"/>
                      </a:cubicBezTo>
                      <a:cubicBezTo>
                        <a:pt x="359378" y="268224"/>
                        <a:pt x="363474" y="267462"/>
                        <a:pt x="367665" y="267462"/>
                      </a:cubicBezTo>
                      <a:cubicBezTo>
                        <a:pt x="387477" y="267462"/>
                        <a:pt x="403574" y="283559"/>
                        <a:pt x="403574" y="303371"/>
                      </a:cubicBezTo>
                      <a:cubicBezTo>
                        <a:pt x="403574" y="318135"/>
                        <a:pt x="394621" y="330803"/>
                        <a:pt x="381857" y="336328"/>
                      </a:cubicBezTo>
                      <a:lnTo>
                        <a:pt x="414814" y="355283"/>
                      </a:lnTo>
                      <a:cubicBezTo>
                        <a:pt x="420815" y="348901"/>
                        <a:pt x="429292" y="344805"/>
                        <a:pt x="438817" y="344805"/>
                      </a:cubicBezTo>
                      <a:cubicBezTo>
                        <a:pt x="457010" y="344805"/>
                        <a:pt x="471773" y="359569"/>
                        <a:pt x="471773" y="377857"/>
                      </a:cubicBezTo>
                      <a:cubicBezTo>
                        <a:pt x="471773" y="396145"/>
                        <a:pt x="457010" y="410909"/>
                        <a:pt x="438817" y="410909"/>
                      </a:cubicBezTo>
                      <a:cubicBezTo>
                        <a:pt x="420624" y="410909"/>
                        <a:pt x="405765" y="396145"/>
                        <a:pt x="405765" y="377857"/>
                      </a:cubicBezTo>
                      <a:cubicBezTo>
                        <a:pt x="405765" y="374237"/>
                        <a:pt x="406527" y="370904"/>
                        <a:pt x="407575" y="367665"/>
                      </a:cubicBezTo>
                      <a:lnTo>
                        <a:pt x="358331" y="339376"/>
                      </a:lnTo>
                      <a:lnTo>
                        <a:pt x="300038" y="339376"/>
                      </a:lnTo>
                      <a:lnTo>
                        <a:pt x="300038" y="429387"/>
                      </a:lnTo>
                      <a:cubicBezTo>
                        <a:pt x="314801" y="432626"/>
                        <a:pt x="325946" y="445865"/>
                        <a:pt x="325946" y="461582"/>
                      </a:cubicBezTo>
                      <a:cubicBezTo>
                        <a:pt x="325946" y="479774"/>
                        <a:pt x="311182" y="494633"/>
                        <a:pt x="292894" y="494633"/>
                      </a:cubicBezTo>
                      <a:cubicBezTo>
                        <a:pt x="274606" y="494633"/>
                        <a:pt x="259842" y="479870"/>
                        <a:pt x="259842" y="461582"/>
                      </a:cubicBezTo>
                      <a:cubicBezTo>
                        <a:pt x="259842" y="445865"/>
                        <a:pt x="270986" y="432721"/>
                        <a:pt x="285750" y="429387"/>
                      </a:cubicBezTo>
                      <a:lnTo>
                        <a:pt x="285750" y="339376"/>
                      </a:lnTo>
                      <a:lnTo>
                        <a:pt x="226124" y="339376"/>
                      </a:lnTo>
                      <a:lnTo>
                        <a:pt x="178499" y="367475"/>
                      </a:lnTo>
                      <a:cubicBezTo>
                        <a:pt x="179546" y="370713"/>
                        <a:pt x="180308" y="374142"/>
                        <a:pt x="180308" y="377857"/>
                      </a:cubicBezTo>
                      <a:cubicBezTo>
                        <a:pt x="180308" y="396050"/>
                        <a:pt x="165544" y="410909"/>
                        <a:pt x="147256" y="410909"/>
                      </a:cubicBezTo>
                      <a:cubicBezTo>
                        <a:pt x="128969" y="410909"/>
                        <a:pt x="114205" y="396145"/>
                        <a:pt x="114205" y="377857"/>
                      </a:cubicBezTo>
                      <a:cubicBezTo>
                        <a:pt x="114205" y="359569"/>
                        <a:pt x="128969" y="344805"/>
                        <a:pt x="147256" y="344805"/>
                      </a:cubicBezTo>
                      <a:cubicBezTo>
                        <a:pt x="156686" y="344805"/>
                        <a:pt x="165164" y="348806"/>
                        <a:pt x="171164" y="355187"/>
                      </a:cubicBezTo>
                      <a:lnTo>
                        <a:pt x="205550" y="334899"/>
                      </a:lnTo>
                      <a:cubicBezTo>
                        <a:pt x="191834" y="328136"/>
                        <a:pt x="182213" y="314039"/>
                        <a:pt x="182213" y="297752"/>
                      </a:cubicBezTo>
                      <a:cubicBezTo>
                        <a:pt x="182213" y="277559"/>
                        <a:pt x="196691" y="260699"/>
                        <a:pt x="215837" y="256889"/>
                      </a:cubicBezTo>
                      <a:lnTo>
                        <a:pt x="171545" y="231458"/>
                      </a:lnTo>
                      <a:cubicBezTo>
                        <a:pt x="165544" y="238125"/>
                        <a:pt x="156877" y="242411"/>
                        <a:pt x="147161" y="242411"/>
                      </a:cubicBezTo>
                      <a:cubicBezTo>
                        <a:pt x="128969" y="242411"/>
                        <a:pt x="114109" y="227648"/>
                        <a:pt x="114109" y="209360"/>
                      </a:cubicBezTo>
                      <a:cubicBezTo>
                        <a:pt x="114109" y="191072"/>
                        <a:pt x="128873" y="176308"/>
                        <a:pt x="147161" y="176308"/>
                      </a:cubicBezTo>
                      <a:cubicBezTo>
                        <a:pt x="165449" y="176308"/>
                        <a:pt x="180213" y="191072"/>
                        <a:pt x="180213" y="209360"/>
                      </a:cubicBezTo>
                      <a:close/>
                      <a:moveTo>
                        <a:pt x="166021" y="209074"/>
                      </a:moveTo>
                      <a:cubicBezTo>
                        <a:pt x="166021" y="198787"/>
                        <a:pt x="157639" y="190310"/>
                        <a:pt x="147256" y="190310"/>
                      </a:cubicBezTo>
                      <a:cubicBezTo>
                        <a:pt x="136874" y="190310"/>
                        <a:pt x="128492" y="198692"/>
                        <a:pt x="128492" y="209074"/>
                      </a:cubicBezTo>
                      <a:cubicBezTo>
                        <a:pt x="128492" y="219456"/>
                        <a:pt x="136874" y="227838"/>
                        <a:pt x="147256" y="227838"/>
                      </a:cubicBezTo>
                      <a:cubicBezTo>
                        <a:pt x="157639" y="227838"/>
                        <a:pt x="166021" y="219456"/>
                        <a:pt x="166021" y="209074"/>
                      </a:cubicBezTo>
                      <a:close/>
                      <a:moveTo>
                        <a:pt x="166021" y="377571"/>
                      </a:moveTo>
                      <a:cubicBezTo>
                        <a:pt x="166021" y="367284"/>
                        <a:pt x="157639" y="358807"/>
                        <a:pt x="147256" y="358807"/>
                      </a:cubicBezTo>
                      <a:cubicBezTo>
                        <a:pt x="136874" y="358807"/>
                        <a:pt x="128492" y="367189"/>
                        <a:pt x="128492" y="377571"/>
                      </a:cubicBezTo>
                      <a:cubicBezTo>
                        <a:pt x="128492" y="387953"/>
                        <a:pt x="136874" y="396335"/>
                        <a:pt x="147256" y="396335"/>
                      </a:cubicBezTo>
                      <a:cubicBezTo>
                        <a:pt x="157639" y="396335"/>
                        <a:pt x="166021" y="387953"/>
                        <a:pt x="166021" y="377571"/>
                      </a:cubicBezTo>
                      <a:close/>
                      <a:moveTo>
                        <a:pt x="420053" y="377571"/>
                      </a:moveTo>
                      <a:cubicBezTo>
                        <a:pt x="420053" y="387858"/>
                        <a:pt x="428435" y="396335"/>
                        <a:pt x="438817" y="396335"/>
                      </a:cubicBezTo>
                      <a:cubicBezTo>
                        <a:pt x="449199" y="396335"/>
                        <a:pt x="457486" y="387953"/>
                        <a:pt x="457486" y="377571"/>
                      </a:cubicBezTo>
                      <a:cubicBezTo>
                        <a:pt x="457486" y="367189"/>
                        <a:pt x="449104" y="358807"/>
                        <a:pt x="438817" y="358807"/>
                      </a:cubicBezTo>
                      <a:cubicBezTo>
                        <a:pt x="428530" y="358807"/>
                        <a:pt x="420053" y="367189"/>
                        <a:pt x="420053" y="377571"/>
                      </a:cubicBezTo>
                      <a:close/>
                      <a:moveTo>
                        <a:pt x="420053" y="209074"/>
                      </a:moveTo>
                      <a:cubicBezTo>
                        <a:pt x="420053" y="219361"/>
                        <a:pt x="428435" y="227838"/>
                        <a:pt x="438817" y="227838"/>
                      </a:cubicBezTo>
                      <a:cubicBezTo>
                        <a:pt x="449199" y="227838"/>
                        <a:pt x="457486" y="219456"/>
                        <a:pt x="457486" y="209074"/>
                      </a:cubicBezTo>
                      <a:cubicBezTo>
                        <a:pt x="457486" y="198692"/>
                        <a:pt x="449104" y="190310"/>
                        <a:pt x="438817" y="190310"/>
                      </a:cubicBezTo>
                      <a:cubicBezTo>
                        <a:pt x="428530" y="190310"/>
                        <a:pt x="420053" y="198692"/>
                        <a:pt x="420053" y="209074"/>
                      </a:cubicBezTo>
                      <a:close/>
                      <a:moveTo>
                        <a:pt x="292894" y="442532"/>
                      </a:moveTo>
                      <a:cubicBezTo>
                        <a:pt x="282607" y="442532"/>
                        <a:pt x="274130" y="450914"/>
                        <a:pt x="274130" y="461296"/>
                      </a:cubicBezTo>
                      <a:cubicBezTo>
                        <a:pt x="274130" y="471678"/>
                        <a:pt x="282512" y="480060"/>
                        <a:pt x="292894" y="480060"/>
                      </a:cubicBezTo>
                      <a:cubicBezTo>
                        <a:pt x="303276" y="480060"/>
                        <a:pt x="311658" y="471678"/>
                        <a:pt x="311658" y="461296"/>
                      </a:cubicBezTo>
                      <a:cubicBezTo>
                        <a:pt x="311658" y="450914"/>
                        <a:pt x="303276" y="442532"/>
                        <a:pt x="292894" y="442532"/>
                      </a:cubicBezTo>
                      <a:close/>
                      <a:moveTo>
                        <a:pt x="292894" y="143732"/>
                      </a:moveTo>
                      <a:cubicBezTo>
                        <a:pt x="303181" y="143732"/>
                        <a:pt x="311658" y="135350"/>
                        <a:pt x="311658" y="124968"/>
                      </a:cubicBezTo>
                      <a:cubicBezTo>
                        <a:pt x="311658" y="114586"/>
                        <a:pt x="303276" y="106204"/>
                        <a:pt x="292894" y="106204"/>
                      </a:cubicBezTo>
                      <a:cubicBezTo>
                        <a:pt x="282512" y="106204"/>
                        <a:pt x="274130" y="114586"/>
                        <a:pt x="274130" y="124968"/>
                      </a:cubicBezTo>
                      <a:cubicBezTo>
                        <a:pt x="274130" y="135350"/>
                        <a:pt x="282512" y="143732"/>
                        <a:pt x="292894" y="143732"/>
                      </a:cubicBezTo>
                      <a:close/>
                      <a:moveTo>
                        <a:pt x="223933" y="270129"/>
                      </a:moveTo>
                      <a:cubicBezTo>
                        <a:pt x="208883" y="270129"/>
                        <a:pt x="196596" y="282416"/>
                        <a:pt x="196596" y="297466"/>
                      </a:cubicBezTo>
                      <a:cubicBezTo>
                        <a:pt x="196596" y="312515"/>
                        <a:pt x="208883" y="324803"/>
                        <a:pt x="223933" y="324803"/>
                      </a:cubicBezTo>
                      <a:lnTo>
                        <a:pt x="367665" y="324803"/>
                      </a:lnTo>
                      <a:cubicBezTo>
                        <a:pt x="379571" y="324803"/>
                        <a:pt x="389287" y="315087"/>
                        <a:pt x="389287" y="303181"/>
                      </a:cubicBezTo>
                      <a:cubicBezTo>
                        <a:pt x="389287" y="291275"/>
                        <a:pt x="379571" y="281559"/>
                        <a:pt x="367665" y="281559"/>
                      </a:cubicBezTo>
                      <a:cubicBezTo>
                        <a:pt x="362998" y="281559"/>
                        <a:pt x="358426" y="283178"/>
                        <a:pt x="354521" y="286131"/>
                      </a:cubicBezTo>
                      <a:cubicBezTo>
                        <a:pt x="352425" y="287750"/>
                        <a:pt x="349663" y="288036"/>
                        <a:pt x="347282" y="287084"/>
                      </a:cubicBezTo>
                      <a:cubicBezTo>
                        <a:pt x="344900" y="286036"/>
                        <a:pt x="343281" y="283750"/>
                        <a:pt x="342995" y="281178"/>
                      </a:cubicBezTo>
                      <a:cubicBezTo>
                        <a:pt x="340614" y="255175"/>
                        <a:pt x="319088" y="235553"/>
                        <a:pt x="292894" y="235553"/>
                      </a:cubicBezTo>
                      <a:cubicBezTo>
                        <a:pt x="271844" y="235553"/>
                        <a:pt x="252794" y="248888"/>
                        <a:pt x="245650" y="268796"/>
                      </a:cubicBezTo>
                      <a:cubicBezTo>
                        <a:pt x="244983" y="270701"/>
                        <a:pt x="243459" y="272225"/>
                        <a:pt x="241649" y="272987"/>
                      </a:cubicBezTo>
                      <a:cubicBezTo>
                        <a:pt x="239840" y="273749"/>
                        <a:pt x="237649" y="273653"/>
                        <a:pt x="235839" y="272796"/>
                      </a:cubicBezTo>
                      <a:cubicBezTo>
                        <a:pt x="232124" y="270986"/>
                        <a:pt x="228124" y="270034"/>
                        <a:pt x="223933" y="270034"/>
                      </a:cubicBezTo>
                      <a:close/>
                      <a:moveTo>
                        <a:pt x="109538" y="285941"/>
                      </a:moveTo>
                      <a:lnTo>
                        <a:pt x="159544" y="285941"/>
                      </a:lnTo>
                      <a:lnTo>
                        <a:pt x="159544" y="300228"/>
                      </a:lnTo>
                      <a:lnTo>
                        <a:pt x="147638" y="300228"/>
                      </a:lnTo>
                      <a:lnTo>
                        <a:pt x="147638" y="319278"/>
                      </a:lnTo>
                      <a:lnTo>
                        <a:pt x="133350" y="319278"/>
                      </a:lnTo>
                      <a:lnTo>
                        <a:pt x="133350" y="300228"/>
                      </a:lnTo>
                      <a:lnTo>
                        <a:pt x="109538" y="300228"/>
                      </a:lnTo>
                      <a:lnTo>
                        <a:pt x="109538" y="319278"/>
                      </a:lnTo>
                      <a:lnTo>
                        <a:pt x="95250" y="319278"/>
                      </a:lnTo>
                      <a:lnTo>
                        <a:pt x="95250" y="300228"/>
                      </a:lnTo>
                      <a:lnTo>
                        <a:pt x="70676" y="300228"/>
                      </a:lnTo>
                      <a:cubicBezTo>
                        <a:pt x="67342" y="316516"/>
                        <a:pt x="52959" y="328803"/>
                        <a:pt x="35719" y="328803"/>
                      </a:cubicBezTo>
                      <a:cubicBezTo>
                        <a:pt x="16002" y="328803"/>
                        <a:pt x="0" y="312801"/>
                        <a:pt x="0" y="293084"/>
                      </a:cubicBezTo>
                      <a:cubicBezTo>
                        <a:pt x="0" y="273368"/>
                        <a:pt x="16002" y="257365"/>
                        <a:pt x="35719" y="257365"/>
                      </a:cubicBezTo>
                      <a:cubicBezTo>
                        <a:pt x="52959" y="257365"/>
                        <a:pt x="67437" y="269653"/>
                        <a:pt x="70676" y="285941"/>
                      </a:cubicBezTo>
                      <a:lnTo>
                        <a:pt x="109538" y="285941"/>
                      </a:lnTo>
                      <a:close/>
                      <a:moveTo>
                        <a:pt x="57150" y="293084"/>
                      </a:moveTo>
                      <a:cubicBezTo>
                        <a:pt x="57150" y="281273"/>
                        <a:pt x="47530" y="271653"/>
                        <a:pt x="35719" y="271653"/>
                      </a:cubicBezTo>
                      <a:cubicBezTo>
                        <a:pt x="23908" y="271653"/>
                        <a:pt x="14288" y="281273"/>
                        <a:pt x="14288" y="293084"/>
                      </a:cubicBezTo>
                      <a:cubicBezTo>
                        <a:pt x="14288" y="304895"/>
                        <a:pt x="23908" y="314516"/>
                        <a:pt x="35719" y="314516"/>
                      </a:cubicBezTo>
                      <a:cubicBezTo>
                        <a:pt x="47530" y="314516"/>
                        <a:pt x="57150" y="304895"/>
                        <a:pt x="57150" y="2930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CE7BD95-E485-C591-1AF1-55C01F4B8FA0}"/>
                    </a:ext>
                  </a:extLst>
                </p:cNvPr>
                <p:cNvSpPr/>
                <p:nvPr/>
              </p:nvSpPr>
              <p:spPr>
                <a:xfrm>
                  <a:off x="5897646" y="5521880"/>
                  <a:ext cx="547224" cy="21644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CiscoSansTT" panose="020B0503020201020303" pitchFamily="34" charset="0"/>
                      <a:cs typeface="CiscoSansTT" panose="020B0503020201020303" pitchFamily="34" charset="0"/>
                    </a:rPr>
                    <a:t>SDA</a:t>
                  </a:r>
                </a:p>
              </p:txBody>
            </p:sp>
          </p:grpSp>
        </p:grpSp>
        <p:sp>
          <p:nvSpPr>
            <p:cNvPr id="78" name="Rounded Rectangle 8">
              <a:extLst>
                <a:ext uri="{FF2B5EF4-FFF2-40B4-BE49-F238E27FC236}">
                  <a16:creationId xmlns:a16="http://schemas.microsoft.com/office/drawing/2014/main" id="{C4793DF3-F3E8-EC37-261F-90433BC79B19}"/>
                </a:ext>
              </a:extLst>
            </p:cNvPr>
            <p:cNvSpPr/>
            <p:nvPr/>
          </p:nvSpPr>
          <p:spPr>
            <a:xfrm>
              <a:off x="3332657" y="5194316"/>
              <a:ext cx="2517268" cy="597613"/>
            </a:xfrm>
            <a:prstGeom prst="roundRect">
              <a:avLst>
                <a:gd name="adj" fmla="val 9446"/>
              </a:avLst>
            </a:prstGeom>
            <a:noFill/>
            <a:ln w="952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7F98D37-6784-D510-F385-1B17B67C23E4}"/>
              </a:ext>
            </a:extLst>
          </p:cNvPr>
          <p:cNvSpPr/>
          <p:nvPr/>
        </p:nvSpPr>
        <p:spPr>
          <a:xfrm>
            <a:off x="3963429" y="2621310"/>
            <a:ext cx="1301720" cy="365760"/>
          </a:xfrm>
          <a:prstGeom prst="roundRect">
            <a:avLst>
              <a:gd name="adj" fmla="val 15078"/>
            </a:avLst>
          </a:prstGeom>
          <a:solidFill>
            <a:schemeClr val="accent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Intent API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D51ED9E-C4FA-A400-C235-1BADE3102623}"/>
              </a:ext>
            </a:extLst>
          </p:cNvPr>
          <p:cNvSpPr/>
          <p:nvPr/>
        </p:nvSpPr>
        <p:spPr>
          <a:xfrm>
            <a:off x="6351507" y="3294741"/>
            <a:ext cx="1188720" cy="365760"/>
          </a:xfrm>
          <a:prstGeom prst="roundRect">
            <a:avLst>
              <a:gd name="adj" fmla="val 15078"/>
            </a:avLst>
          </a:prstGeom>
          <a:solidFill>
            <a:schemeClr val="accent5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Integration API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9484FB7-F33E-AAD2-1831-12F251A0C840}"/>
              </a:ext>
            </a:extLst>
          </p:cNvPr>
          <p:cNvSpPr/>
          <p:nvPr/>
        </p:nvSpPr>
        <p:spPr>
          <a:xfrm>
            <a:off x="2526572" y="3294741"/>
            <a:ext cx="1188720" cy="365760"/>
          </a:xfrm>
          <a:prstGeom prst="roundRect">
            <a:avLst>
              <a:gd name="adj" fmla="val 15078"/>
            </a:avLst>
          </a:prstGeom>
          <a:solidFill>
            <a:schemeClr val="accent2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Events and notifications API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F3E305-BCE8-D2A0-070E-5934081308DB}"/>
              </a:ext>
            </a:extLst>
          </p:cNvPr>
          <p:cNvGrpSpPr/>
          <p:nvPr/>
        </p:nvGrpSpPr>
        <p:grpSpPr>
          <a:xfrm>
            <a:off x="867777" y="3258327"/>
            <a:ext cx="857996" cy="674523"/>
            <a:chOff x="705842" y="2980151"/>
            <a:chExt cx="857996" cy="674523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B55A7B77-1A91-AA0D-8A68-0D8364273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240" y="2980151"/>
              <a:ext cx="457200" cy="457200"/>
            </a:xfrm>
            <a:custGeom>
              <a:avLst/>
              <a:gdLst>
                <a:gd name="connsiteX0" fmla="*/ 68937 w 583572"/>
                <a:gd name="connsiteY0" fmla="*/ 402217 h 583572"/>
                <a:gd name="connsiteX1" fmla="*/ 235625 w 583572"/>
                <a:gd name="connsiteY1" fmla="*/ 471178 h 583572"/>
                <a:gd name="connsiteX2" fmla="*/ 396978 w 583572"/>
                <a:gd name="connsiteY2" fmla="*/ 407075 h 583572"/>
                <a:gd name="connsiteX3" fmla="*/ 573476 w 583572"/>
                <a:gd name="connsiteY3" fmla="*/ 583573 h 583572"/>
                <a:gd name="connsiteX4" fmla="*/ 583573 w 583572"/>
                <a:gd name="connsiteY4" fmla="*/ 573476 h 583572"/>
                <a:gd name="connsiteX5" fmla="*/ 407075 w 583572"/>
                <a:gd name="connsiteY5" fmla="*/ 396978 h 583572"/>
                <a:gd name="connsiteX6" fmla="*/ 402312 w 583572"/>
                <a:gd name="connsiteY6" fmla="*/ 68937 h 583572"/>
                <a:gd name="connsiteX7" fmla="*/ 68937 w 583572"/>
                <a:gd name="connsiteY7" fmla="*/ 68937 h 583572"/>
                <a:gd name="connsiteX8" fmla="*/ 68937 w 583572"/>
                <a:gd name="connsiteY8" fmla="*/ 402312 h 583572"/>
                <a:gd name="connsiteX9" fmla="*/ 79034 w 583572"/>
                <a:gd name="connsiteY9" fmla="*/ 78938 h 583572"/>
                <a:gd name="connsiteX10" fmla="*/ 235625 w 583572"/>
                <a:gd name="connsiteY10" fmla="*/ 14168 h 583572"/>
                <a:gd name="connsiteX11" fmla="*/ 392216 w 583572"/>
                <a:gd name="connsiteY11" fmla="*/ 78938 h 583572"/>
                <a:gd name="connsiteX12" fmla="*/ 392216 w 583572"/>
                <a:gd name="connsiteY12" fmla="*/ 392120 h 583572"/>
                <a:gd name="connsiteX13" fmla="*/ 79034 w 583572"/>
                <a:gd name="connsiteY13" fmla="*/ 392120 h 583572"/>
                <a:gd name="connsiteX14" fmla="*/ 79034 w 583572"/>
                <a:gd name="connsiteY14" fmla="*/ 78938 h 583572"/>
                <a:gd name="connsiteX15" fmla="*/ 190381 w 583572"/>
                <a:gd name="connsiteY15" fmla="*/ 349829 h 583572"/>
                <a:gd name="connsiteX16" fmla="*/ 197525 w 583572"/>
                <a:gd name="connsiteY16" fmla="*/ 356973 h 583572"/>
                <a:gd name="connsiteX17" fmla="*/ 273725 w 583572"/>
                <a:gd name="connsiteY17" fmla="*/ 356973 h 583572"/>
                <a:gd name="connsiteX18" fmla="*/ 280868 w 583572"/>
                <a:gd name="connsiteY18" fmla="*/ 349829 h 583572"/>
                <a:gd name="connsiteX19" fmla="*/ 321540 w 583572"/>
                <a:gd name="connsiteY19" fmla="*/ 283345 h 583572"/>
                <a:gd name="connsiteX20" fmla="*/ 321540 w 583572"/>
                <a:gd name="connsiteY20" fmla="*/ 111609 h 583572"/>
                <a:gd name="connsiteX21" fmla="*/ 235625 w 583572"/>
                <a:gd name="connsiteY21" fmla="*/ 76081 h 583572"/>
                <a:gd name="connsiteX22" fmla="*/ 149709 w 583572"/>
                <a:gd name="connsiteY22" fmla="*/ 111609 h 583572"/>
                <a:gd name="connsiteX23" fmla="*/ 150376 w 583572"/>
                <a:gd name="connsiteY23" fmla="*/ 283916 h 583572"/>
                <a:gd name="connsiteX24" fmla="*/ 190381 w 583572"/>
                <a:gd name="connsiteY24" fmla="*/ 349829 h 583572"/>
                <a:gd name="connsiteX25" fmla="*/ 159806 w 583572"/>
                <a:gd name="connsiteY25" fmla="*/ 121610 h 583572"/>
                <a:gd name="connsiteX26" fmla="*/ 235625 w 583572"/>
                <a:gd name="connsiteY26" fmla="*/ 90273 h 583572"/>
                <a:gd name="connsiteX27" fmla="*/ 311444 w 583572"/>
                <a:gd name="connsiteY27" fmla="*/ 121610 h 583572"/>
                <a:gd name="connsiteX28" fmla="*/ 312110 w 583572"/>
                <a:gd name="connsiteY28" fmla="*/ 272582 h 583572"/>
                <a:gd name="connsiteX29" fmla="*/ 267057 w 583572"/>
                <a:gd name="connsiteY29" fmla="*/ 342590 h 583572"/>
                <a:gd name="connsiteX30" fmla="*/ 242864 w 583572"/>
                <a:gd name="connsiteY30" fmla="*/ 342590 h 583572"/>
                <a:gd name="connsiteX31" fmla="*/ 242864 w 583572"/>
                <a:gd name="connsiteY31" fmla="*/ 204478 h 583572"/>
                <a:gd name="connsiteX32" fmla="*/ 273820 w 583572"/>
                <a:gd name="connsiteY32" fmla="*/ 204478 h 583572"/>
                <a:gd name="connsiteX33" fmla="*/ 273820 w 583572"/>
                <a:gd name="connsiteY33" fmla="*/ 190190 h 583572"/>
                <a:gd name="connsiteX34" fmla="*/ 197620 w 583572"/>
                <a:gd name="connsiteY34" fmla="*/ 190190 h 583572"/>
                <a:gd name="connsiteX35" fmla="*/ 197620 w 583572"/>
                <a:gd name="connsiteY35" fmla="*/ 204478 h 583572"/>
                <a:gd name="connsiteX36" fmla="*/ 228576 w 583572"/>
                <a:gd name="connsiteY36" fmla="*/ 204478 h 583572"/>
                <a:gd name="connsiteX37" fmla="*/ 228576 w 583572"/>
                <a:gd name="connsiteY37" fmla="*/ 342590 h 583572"/>
                <a:gd name="connsiteX38" fmla="*/ 204383 w 583572"/>
                <a:gd name="connsiteY38" fmla="*/ 342590 h 583572"/>
                <a:gd name="connsiteX39" fmla="*/ 159996 w 583572"/>
                <a:gd name="connsiteY39" fmla="*/ 273153 h 583572"/>
                <a:gd name="connsiteX40" fmla="*/ 159996 w 583572"/>
                <a:gd name="connsiteY40" fmla="*/ 121610 h 583572"/>
                <a:gd name="connsiteX41" fmla="*/ 197525 w 583572"/>
                <a:gd name="connsiteY41" fmla="*/ 380786 h 583572"/>
                <a:gd name="connsiteX42" fmla="*/ 273725 w 583572"/>
                <a:gd name="connsiteY42" fmla="*/ 380786 h 583572"/>
                <a:gd name="connsiteX43" fmla="*/ 273725 w 583572"/>
                <a:gd name="connsiteY43" fmla="*/ 395073 h 583572"/>
                <a:gd name="connsiteX44" fmla="*/ 197525 w 583572"/>
                <a:gd name="connsiteY44" fmla="*/ 395073 h 583572"/>
                <a:gd name="connsiteX45" fmla="*/ 197525 w 583572"/>
                <a:gd name="connsiteY45" fmla="*/ 380786 h 58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3572" h="583572">
                  <a:moveTo>
                    <a:pt x="68937" y="402217"/>
                  </a:moveTo>
                  <a:cubicBezTo>
                    <a:pt x="114943" y="448127"/>
                    <a:pt x="175236" y="471178"/>
                    <a:pt x="235625" y="471178"/>
                  </a:cubicBezTo>
                  <a:cubicBezTo>
                    <a:pt x="296013" y="471178"/>
                    <a:pt x="351734" y="449651"/>
                    <a:pt x="396978" y="407075"/>
                  </a:cubicBezTo>
                  <a:lnTo>
                    <a:pt x="573476" y="583573"/>
                  </a:lnTo>
                  <a:lnTo>
                    <a:pt x="583573" y="573476"/>
                  </a:lnTo>
                  <a:lnTo>
                    <a:pt x="407075" y="396978"/>
                  </a:lnTo>
                  <a:cubicBezTo>
                    <a:pt x="493943" y="304681"/>
                    <a:pt x="492514" y="159139"/>
                    <a:pt x="402312" y="68937"/>
                  </a:cubicBezTo>
                  <a:cubicBezTo>
                    <a:pt x="310396" y="-22979"/>
                    <a:pt x="160853" y="-22979"/>
                    <a:pt x="68937" y="68937"/>
                  </a:cubicBezTo>
                  <a:cubicBezTo>
                    <a:pt x="-22979" y="160853"/>
                    <a:pt x="-22979" y="310396"/>
                    <a:pt x="68937" y="402312"/>
                  </a:cubicBezTo>
                  <a:close/>
                  <a:moveTo>
                    <a:pt x="79034" y="78938"/>
                  </a:moveTo>
                  <a:cubicBezTo>
                    <a:pt x="122182" y="35790"/>
                    <a:pt x="178951" y="14168"/>
                    <a:pt x="235625" y="14168"/>
                  </a:cubicBezTo>
                  <a:cubicBezTo>
                    <a:pt x="292298" y="14168"/>
                    <a:pt x="349067" y="35790"/>
                    <a:pt x="392216" y="78938"/>
                  </a:cubicBezTo>
                  <a:cubicBezTo>
                    <a:pt x="478512" y="165330"/>
                    <a:pt x="478512" y="305824"/>
                    <a:pt x="392216" y="392120"/>
                  </a:cubicBezTo>
                  <a:cubicBezTo>
                    <a:pt x="305919" y="478417"/>
                    <a:pt x="165425" y="478417"/>
                    <a:pt x="79034" y="392120"/>
                  </a:cubicBezTo>
                  <a:cubicBezTo>
                    <a:pt x="-7263" y="305729"/>
                    <a:pt x="-7263" y="165235"/>
                    <a:pt x="79034" y="78938"/>
                  </a:cubicBezTo>
                  <a:close/>
                  <a:moveTo>
                    <a:pt x="190381" y="349829"/>
                  </a:moveTo>
                  <a:cubicBezTo>
                    <a:pt x="190381" y="353735"/>
                    <a:pt x="193619" y="356973"/>
                    <a:pt x="197525" y="356973"/>
                  </a:cubicBezTo>
                  <a:lnTo>
                    <a:pt x="273725" y="356973"/>
                  </a:lnTo>
                  <a:cubicBezTo>
                    <a:pt x="277630" y="356973"/>
                    <a:pt x="280868" y="353735"/>
                    <a:pt x="280868" y="349829"/>
                  </a:cubicBezTo>
                  <a:cubicBezTo>
                    <a:pt x="280868" y="315730"/>
                    <a:pt x="320492" y="284202"/>
                    <a:pt x="321540" y="283345"/>
                  </a:cubicBezTo>
                  <a:cubicBezTo>
                    <a:pt x="368879" y="236006"/>
                    <a:pt x="368879" y="158948"/>
                    <a:pt x="321540" y="111609"/>
                  </a:cubicBezTo>
                  <a:cubicBezTo>
                    <a:pt x="298585" y="88654"/>
                    <a:pt x="268105" y="76081"/>
                    <a:pt x="235625" y="76081"/>
                  </a:cubicBezTo>
                  <a:cubicBezTo>
                    <a:pt x="203144" y="76081"/>
                    <a:pt x="172664" y="88749"/>
                    <a:pt x="149709" y="111609"/>
                  </a:cubicBezTo>
                  <a:cubicBezTo>
                    <a:pt x="102370" y="158948"/>
                    <a:pt x="102370" y="236006"/>
                    <a:pt x="150376" y="283916"/>
                  </a:cubicBezTo>
                  <a:cubicBezTo>
                    <a:pt x="150757" y="284202"/>
                    <a:pt x="190381" y="315635"/>
                    <a:pt x="190381" y="349829"/>
                  </a:cubicBezTo>
                  <a:close/>
                  <a:moveTo>
                    <a:pt x="159806" y="121610"/>
                  </a:moveTo>
                  <a:cubicBezTo>
                    <a:pt x="179999" y="101417"/>
                    <a:pt x="206954" y="90273"/>
                    <a:pt x="235625" y="90273"/>
                  </a:cubicBezTo>
                  <a:cubicBezTo>
                    <a:pt x="264295" y="90273"/>
                    <a:pt x="291155" y="101417"/>
                    <a:pt x="311444" y="121610"/>
                  </a:cubicBezTo>
                  <a:cubicBezTo>
                    <a:pt x="353258" y="163425"/>
                    <a:pt x="353258" y="231338"/>
                    <a:pt x="312110" y="272582"/>
                  </a:cubicBezTo>
                  <a:cubicBezTo>
                    <a:pt x="310396" y="273915"/>
                    <a:pt x="271629" y="304776"/>
                    <a:pt x="267057" y="342590"/>
                  </a:cubicBezTo>
                  <a:lnTo>
                    <a:pt x="242864" y="342590"/>
                  </a:lnTo>
                  <a:lnTo>
                    <a:pt x="242864" y="204478"/>
                  </a:lnTo>
                  <a:lnTo>
                    <a:pt x="273820" y="204478"/>
                  </a:lnTo>
                  <a:lnTo>
                    <a:pt x="273820" y="190190"/>
                  </a:lnTo>
                  <a:lnTo>
                    <a:pt x="197620" y="190190"/>
                  </a:lnTo>
                  <a:lnTo>
                    <a:pt x="197620" y="204478"/>
                  </a:lnTo>
                  <a:lnTo>
                    <a:pt x="228576" y="204478"/>
                  </a:lnTo>
                  <a:lnTo>
                    <a:pt x="228576" y="342590"/>
                  </a:lnTo>
                  <a:lnTo>
                    <a:pt x="204383" y="342590"/>
                  </a:lnTo>
                  <a:cubicBezTo>
                    <a:pt x="199811" y="304681"/>
                    <a:pt x="161139" y="273915"/>
                    <a:pt x="159996" y="273153"/>
                  </a:cubicBezTo>
                  <a:cubicBezTo>
                    <a:pt x="118181" y="231338"/>
                    <a:pt x="118181" y="163425"/>
                    <a:pt x="159996" y="121610"/>
                  </a:cubicBezTo>
                  <a:close/>
                  <a:moveTo>
                    <a:pt x="197525" y="380786"/>
                  </a:moveTo>
                  <a:lnTo>
                    <a:pt x="273725" y="380786"/>
                  </a:lnTo>
                  <a:lnTo>
                    <a:pt x="273725" y="395073"/>
                  </a:lnTo>
                  <a:lnTo>
                    <a:pt x="197525" y="395073"/>
                  </a:lnTo>
                  <a:lnTo>
                    <a:pt x="197525" y="38078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ED90720-34AE-7E5E-C452-32053639EC03}"/>
                </a:ext>
              </a:extLst>
            </p:cNvPr>
            <p:cNvSpPr/>
            <p:nvPr/>
          </p:nvSpPr>
          <p:spPr>
            <a:xfrm>
              <a:off x="705842" y="3438234"/>
              <a:ext cx="857996" cy="21644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Splunk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Webex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7971594-A449-1DFB-C41E-0EA5B899584A}"/>
              </a:ext>
            </a:extLst>
          </p:cNvPr>
          <p:cNvSpPr/>
          <p:nvPr/>
        </p:nvSpPr>
        <p:spPr>
          <a:xfrm>
            <a:off x="1657254" y="3512082"/>
            <a:ext cx="799406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Webhook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AC4C7FA-1FFF-26A3-AE7D-4B1E63CDA54A}"/>
              </a:ext>
            </a:extLst>
          </p:cNvPr>
          <p:cNvSpPr/>
          <p:nvPr/>
        </p:nvSpPr>
        <p:spPr>
          <a:xfrm>
            <a:off x="1354833" y="2506513"/>
            <a:ext cx="370342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Insights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47C8060D-91B5-B2F8-71A6-5985B4DFEB6B}"/>
              </a:ext>
            </a:extLst>
          </p:cNvPr>
          <p:cNvSpPr/>
          <p:nvPr/>
        </p:nvSpPr>
        <p:spPr>
          <a:xfrm>
            <a:off x="2028142" y="1802683"/>
            <a:ext cx="370342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Monitor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5DD3FE8-9237-0D4B-60AC-94513AACDA81}"/>
              </a:ext>
            </a:extLst>
          </p:cNvPr>
          <p:cNvCxnSpPr>
            <a:cxnSpLocks/>
            <a:stCxn id="84" idx="1"/>
          </p:cNvCxnSpPr>
          <p:nvPr/>
        </p:nvCxnSpPr>
        <p:spPr>
          <a:xfrm flipH="1">
            <a:off x="1590914" y="3477621"/>
            <a:ext cx="935658" cy="0"/>
          </a:xfrm>
          <a:prstGeom prst="straightConnector1">
            <a:avLst/>
          </a:prstGeom>
          <a:ln>
            <a:headEnd type="none" w="med" len="med"/>
            <a:tailEnd type="arrow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3A8C24-BFEE-E705-2A1A-FC8B0611B824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1268387" y="2017377"/>
            <a:ext cx="0" cy="1158960"/>
          </a:xfrm>
          <a:prstGeom prst="straightConnector1">
            <a:avLst/>
          </a:prstGeom>
          <a:ln>
            <a:headEnd type="none" w="med" len="med"/>
            <a:tailEnd type="arrow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A2778D-4C2D-8AB5-9F93-0A51129BE029}"/>
              </a:ext>
            </a:extLst>
          </p:cNvPr>
          <p:cNvCxnSpPr>
            <a:cxnSpLocks/>
            <a:stCxn id="10" idx="2"/>
            <a:endCxn id="114" idx="6"/>
          </p:cNvCxnSpPr>
          <p:nvPr/>
        </p:nvCxnSpPr>
        <p:spPr>
          <a:xfrm flipH="1" flipV="1">
            <a:off x="1516422" y="1774976"/>
            <a:ext cx="1124044" cy="3018"/>
          </a:xfrm>
          <a:prstGeom prst="straightConnector1">
            <a:avLst/>
          </a:prstGeom>
          <a:ln>
            <a:headEnd type="none" w="med" len="med"/>
            <a:tailEnd type="arrow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6BEE7D8-0342-C650-DE62-EAB7A9B82FB2}"/>
              </a:ext>
            </a:extLst>
          </p:cNvPr>
          <p:cNvGrpSpPr/>
          <p:nvPr/>
        </p:nvGrpSpPr>
        <p:grpSpPr>
          <a:xfrm>
            <a:off x="2779112" y="1532575"/>
            <a:ext cx="496070" cy="457200"/>
            <a:chOff x="2537977" y="1345564"/>
            <a:chExt cx="496070" cy="457200"/>
          </a:xfrm>
        </p:grpSpPr>
        <p:sp>
          <p:nvSpPr>
            <p:cNvPr id="53" name="Freeform 76">
              <a:extLst>
                <a:ext uri="{FF2B5EF4-FFF2-40B4-BE49-F238E27FC236}">
                  <a16:creationId xmlns:a16="http://schemas.microsoft.com/office/drawing/2014/main" id="{51232EEF-1913-58B6-89C7-578CC1CC1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980" y="1345564"/>
              <a:ext cx="360660" cy="457200"/>
            </a:xfrm>
            <a:custGeom>
              <a:avLst/>
              <a:gdLst>
                <a:gd name="connsiteX0" fmla="*/ 114300 w 471487"/>
                <a:gd name="connsiteY0" fmla="*/ 121444 h 597693"/>
                <a:gd name="connsiteX1" fmla="*/ 235744 w 471487"/>
                <a:gd name="connsiteY1" fmla="*/ 242888 h 597693"/>
                <a:gd name="connsiteX2" fmla="*/ 357188 w 471487"/>
                <a:gd name="connsiteY2" fmla="*/ 121444 h 597693"/>
                <a:gd name="connsiteX3" fmla="*/ 235744 w 471487"/>
                <a:gd name="connsiteY3" fmla="*/ 0 h 597693"/>
                <a:gd name="connsiteX4" fmla="*/ 114300 w 471487"/>
                <a:gd name="connsiteY4" fmla="*/ 121444 h 597693"/>
                <a:gd name="connsiteX5" fmla="*/ 342900 w 471487"/>
                <a:gd name="connsiteY5" fmla="*/ 121444 h 597693"/>
                <a:gd name="connsiteX6" fmla="*/ 235744 w 471487"/>
                <a:gd name="connsiteY6" fmla="*/ 228600 h 597693"/>
                <a:gd name="connsiteX7" fmla="*/ 128588 w 471487"/>
                <a:gd name="connsiteY7" fmla="*/ 121444 h 597693"/>
                <a:gd name="connsiteX8" fmla="*/ 235744 w 471487"/>
                <a:gd name="connsiteY8" fmla="*/ 14288 h 597693"/>
                <a:gd name="connsiteX9" fmla="*/ 342900 w 471487"/>
                <a:gd name="connsiteY9" fmla="*/ 121444 h 597693"/>
                <a:gd name="connsiteX10" fmla="*/ 457200 w 471487"/>
                <a:gd name="connsiteY10" fmla="*/ 597694 h 597693"/>
                <a:gd name="connsiteX11" fmla="*/ 457200 w 471487"/>
                <a:gd name="connsiteY11" fmla="*/ 407194 h 597693"/>
                <a:gd name="connsiteX12" fmla="*/ 350044 w 471487"/>
                <a:gd name="connsiteY12" fmla="*/ 300038 h 597693"/>
                <a:gd name="connsiteX13" fmla="*/ 121444 w 471487"/>
                <a:gd name="connsiteY13" fmla="*/ 300038 h 597693"/>
                <a:gd name="connsiteX14" fmla="*/ 14288 w 471487"/>
                <a:gd name="connsiteY14" fmla="*/ 407194 h 597693"/>
                <a:gd name="connsiteX15" fmla="*/ 14288 w 471487"/>
                <a:gd name="connsiteY15" fmla="*/ 597694 h 597693"/>
                <a:gd name="connsiteX16" fmla="*/ 0 w 471487"/>
                <a:gd name="connsiteY16" fmla="*/ 597694 h 597693"/>
                <a:gd name="connsiteX17" fmla="*/ 0 w 471487"/>
                <a:gd name="connsiteY17" fmla="*/ 407194 h 597693"/>
                <a:gd name="connsiteX18" fmla="*/ 121444 w 471487"/>
                <a:gd name="connsiteY18" fmla="*/ 285750 h 597693"/>
                <a:gd name="connsiteX19" fmla="*/ 350044 w 471487"/>
                <a:gd name="connsiteY19" fmla="*/ 285750 h 597693"/>
                <a:gd name="connsiteX20" fmla="*/ 471488 w 471487"/>
                <a:gd name="connsiteY20" fmla="*/ 407194 h 597693"/>
                <a:gd name="connsiteX21" fmla="*/ 471488 w 471487"/>
                <a:gd name="connsiteY21" fmla="*/ 597694 h 597693"/>
                <a:gd name="connsiteX22" fmla="*/ 457200 w 471487"/>
                <a:gd name="connsiteY22" fmla="*/ 597694 h 597693"/>
                <a:gd name="connsiteX23" fmla="*/ 344996 w 471487"/>
                <a:gd name="connsiteY23" fmla="*/ 344996 h 597693"/>
                <a:gd name="connsiteX24" fmla="*/ 298895 w 471487"/>
                <a:gd name="connsiteY24" fmla="*/ 391097 h 597693"/>
                <a:gd name="connsiteX25" fmla="*/ 235744 w 471487"/>
                <a:gd name="connsiteY25" fmla="*/ 361950 h 597693"/>
                <a:gd name="connsiteX26" fmla="*/ 152400 w 471487"/>
                <a:gd name="connsiteY26" fmla="*/ 445294 h 597693"/>
                <a:gd name="connsiteX27" fmla="*/ 235744 w 471487"/>
                <a:gd name="connsiteY27" fmla="*/ 528638 h 597693"/>
                <a:gd name="connsiteX28" fmla="*/ 319088 w 471487"/>
                <a:gd name="connsiteY28" fmla="*/ 445294 h 597693"/>
                <a:gd name="connsiteX29" fmla="*/ 307372 w 471487"/>
                <a:gd name="connsiteY29" fmla="*/ 402812 h 597693"/>
                <a:gd name="connsiteX30" fmla="*/ 355092 w 471487"/>
                <a:gd name="connsiteY30" fmla="*/ 355092 h 597693"/>
                <a:gd name="connsiteX31" fmla="*/ 344996 w 471487"/>
                <a:gd name="connsiteY31" fmla="*/ 344996 h 597693"/>
                <a:gd name="connsiteX32" fmla="*/ 235744 w 471487"/>
                <a:gd name="connsiteY32" fmla="*/ 514350 h 597693"/>
                <a:gd name="connsiteX33" fmla="*/ 166688 w 471487"/>
                <a:gd name="connsiteY33" fmla="*/ 445294 h 597693"/>
                <a:gd name="connsiteX34" fmla="*/ 235744 w 471487"/>
                <a:gd name="connsiteY34" fmla="*/ 376238 h 597693"/>
                <a:gd name="connsiteX35" fmla="*/ 288798 w 471487"/>
                <a:gd name="connsiteY35" fmla="*/ 401193 h 597693"/>
                <a:gd name="connsiteX36" fmla="*/ 235744 w 471487"/>
                <a:gd name="connsiteY36" fmla="*/ 454247 h 597693"/>
                <a:gd name="connsiteX37" fmla="*/ 202692 w 471487"/>
                <a:gd name="connsiteY37" fmla="*/ 421196 h 597693"/>
                <a:gd name="connsiteX38" fmla="*/ 192596 w 471487"/>
                <a:gd name="connsiteY38" fmla="*/ 431292 h 597693"/>
                <a:gd name="connsiteX39" fmla="*/ 230696 w 471487"/>
                <a:gd name="connsiteY39" fmla="*/ 469392 h 597693"/>
                <a:gd name="connsiteX40" fmla="*/ 235744 w 471487"/>
                <a:gd name="connsiteY40" fmla="*/ 471488 h 597693"/>
                <a:gd name="connsiteX41" fmla="*/ 240792 w 471487"/>
                <a:gd name="connsiteY41" fmla="*/ 469392 h 597693"/>
                <a:gd name="connsiteX42" fmla="*/ 296894 w 471487"/>
                <a:gd name="connsiteY42" fmla="*/ 413290 h 597693"/>
                <a:gd name="connsiteX43" fmla="*/ 304800 w 471487"/>
                <a:gd name="connsiteY43" fmla="*/ 445294 h 597693"/>
                <a:gd name="connsiteX44" fmla="*/ 235744 w 471487"/>
                <a:gd name="connsiteY44" fmla="*/ 514350 h 59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1487" h="597693">
                  <a:moveTo>
                    <a:pt x="114300" y="121444"/>
                  </a:moveTo>
                  <a:cubicBezTo>
                    <a:pt x="114300" y="188405"/>
                    <a:pt x="168783" y="242888"/>
                    <a:pt x="235744" y="242888"/>
                  </a:cubicBezTo>
                  <a:cubicBezTo>
                    <a:pt x="302705" y="242888"/>
                    <a:pt x="357188" y="188405"/>
                    <a:pt x="357188" y="121444"/>
                  </a:cubicBezTo>
                  <a:cubicBezTo>
                    <a:pt x="357188" y="54483"/>
                    <a:pt x="302705" y="0"/>
                    <a:pt x="235744" y="0"/>
                  </a:cubicBezTo>
                  <a:cubicBezTo>
                    <a:pt x="168783" y="0"/>
                    <a:pt x="114300" y="54483"/>
                    <a:pt x="114300" y="121444"/>
                  </a:cubicBezTo>
                  <a:close/>
                  <a:moveTo>
                    <a:pt x="342900" y="121444"/>
                  </a:moveTo>
                  <a:cubicBezTo>
                    <a:pt x="342900" y="180499"/>
                    <a:pt x="294799" y="228600"/>
                    <a:pt x="235744" y="228600"/>
                  </a:cubicBezTo>
                  <a:cubicBezTo>
                    <a:pt x="176689" y="228600"/>
                    <a:pt x="128588" y="180499"/>
                    <a:pt x="128588" y="121444"/>
                  </a:cubicBezTo>
                  <a:cubicBezTo>
                    <a:pt x="128588" y="62389"/>
                    <a:pt x="176689" y="14288"/>
                    <a:pt x="235744" y="14288"/>
                  </a:cubicBezTo>
                  <a:cubicBezTo>
                    <a:pt x="294799" y="14288"/>
                    <a:pt x="342900" y="62389"/>
                    <a:pt x="342900" y="121444"/>
                  </a:cubicBezTo>
                  <a:close/>
                  <a:moveTo>
                    <a:pt x="457200" y="597694"/>
                  </a:moveTo>
                  <a:lnTo>
                    <a:pt x="457200" y="407194"/>
                  </a:lnTo>
                  <a:cubicBezTo>
                    <a:pt x="457200" y="348139"/>
                    <a:pt x="409099" y="300038"/>
                    <a:pt x="350044" y="300038"/>
                  </a:cubicBezTo>
                  <a:lnTo>
                    <a:pt x="121444" y="300038"/>
                  </a:lnTo>
                  <a:cubicBezTo>
                    <a:pt x="62389" y="300038"/>
                    <a:pt x="14288" y="348139"/>
                    <a:pt x="14288" y="407194"/>
                  </a:cubicBezTo>
                  <a:lnTo>
                    <a:pt x="14288" y="597694"/>
                  </a:lnTo>
                  <a:lnTo>
                    <a:pt x="0" y="597694"/>
                  </a:lnTo>
                  <a:lnTo>
                    <a:pt x="0" y="407194"/>
                  </a:lnTo>
                  <a:cubicBezTo>
                    <a:pt x="0" y="340233"/>
                    <a:pt x="54483" y="285750"/>
                    <a:pt x="121444" y="285750"/>
                  </a:cubicBezTo>
                  <a:lnTo>
                    <a:pt x="350044" y="285750"/>
                  </a:lnTo>
                  <a:cubicBezTo>
                    <a:pt x="417005" y="285750"/>
                    <a:pt x="471488" y="340233"/>
                    <a:pt x="471488" y="407194"/>
                  </a:cubicBezTo>
                  <a:lnTo>
                    <a:pt x="471488" y="597694"/>
                  </a:lnTo>
                  <a:lnTo>
                    <a:pt x="457200" y="597694"/>
                  </a:lnTo>
                  <a:close/>
                  <a:moveTo>
                    <a:pt x="344996" y="344996"/>
                  </a:moveTo>
                  <a:lnTo>
                    <a:pt x="298895" y="391097"/>
                  </a:lnTo>
                  <a:cubicBezTo>
                    <a:pt x="283559" y="373285"/>
                    <a:pt x="260985" y="361950"/>
                    <a:pt x="235744" y="361950"/>
                  </a:cubicBezTo>
                  <a:cubicBezTo>
                    <a:pt x="189738" y="361950"/>
                    <a:pt x="152400" y="399383"/>
                    <a:pt x="152400" y="445294"/>
                  </a:cubicBezTo>
                  <a:cubicBezTo>
                    <a:pt x="152400" y="491204"/>
                    <a:pt x="189738" y="528638"/>
                    <a:pt x="235744" y="528638"/>
                  </a:cubicBezTo>
                  <a:cubicBezTo>
                    <a:pt x="281750" y="528638"/>
                    <a:pt x="319088" y="491204"/>
                    <a:pt x="319088" y="445294"/>
                  </a:cubicBezTo>
                  <a:cubicBezTo>
                    <a:pt x="319088" y="429768"/>
                    <a:pt x="314706" y="415290"/>
                    <a:pt x="307372" y="402812"/>
                  </a:cubicBezTo>
                  <a:lnTo>
                    <a:pt x="355092" y="355092"/>
                  </a:lnTo>
                  <a:lnTo>
                    <a:pt x="344996" y="344996"/>
                  </a:lnTo>
                  <a:close/>
                  <a:moveTo>
                    <a:pt x="235744" y="514350"/>
                  </a:moveTo>
                  <a:cubicBezTo>
                    <a:pt x="197644" y="514350"/>
                    <a:pt x="166688" y="483394"/>
                    <a:pt x="166688" y="445294"/>
                  </a:cubicBezTo>
                  <a:cubicBezTo>
                    <a:pt x="166688" y="407194"/>
                    <a:pt x="197644" y="376238"/>
                    <a:pt x="235744" y="376238"/>
                  </a:cubicBezTo>
                  <a:cubicBezTo>
                    <a:pt x="257080" y="376238"/>
                    <a:pt x="276130" y="385953"/>
                    <a:pt x="288798" y="401193"/>
                  </a:cubicBezTo>
                  <a:lnTo>
                    <a:pt x="235744" y="454247"/>
                  </a:lnTo>
                  <a:lnTo>
                    <a:pt x="202692" y="421196"/>
                  </a:lnTo>
                  <a:lnTo>
                    <a:pt x="192596" y="431292"/>
                  </a:lnTo>
                  <a:lnTo>
                    <a:pt x="230696" y="469392"/>
                  </a:lnTo>
                  <a:cubicBezTo>
                    <a:pt x="232124" y="470821"/>
                    <a:pt x="233934" y="471488"/>
                    <a:pt x="235744" y="471488"/>
                  </a:cubicBezTo>
                  <a:cubicBezTo>
                    <a:pt x="237553" y="471488"/>
                    <a:pt x="239363" y="470821"/>
                    <a:pt x="240792" y="469392"/>
                  </a:cubicBezTo>
                  <a:lnTo>
                    <a:pt x="296894" y="413290"/>
                  </a:lnTo>
                  <a:cubicBezTo>
                    <a:pt x="301943" y="422910"/>
                    <a:pt x="304800" y="433769"/>
                    <a:pt x="304800" y="445294"/>
                  </a:cubicBezTo>
                  <a:cubicBezTo>
                    <a:pt x="304800" y="483394"/>
                    <a:pt x="273844" y="514350"/>
                    <a:pt x="235744" y="5143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36CB8E6-F914-9EEF-DD31-433E974976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7977" y="1542245"/>
              <a:ext cx="496070" cy="9144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160CDDE-FDBC-8694-C1F5-1CC818AE3C7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401359" y="1777994"/>
            <a:ext cx="2447007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Elbow Connector 106">
            <a:extLst>
              <a:ext uri="{FF2B5EF4-FFF2-40B4-BE49-F238E27FC236}">
                <a16:creationId xmlns:a16="http://schemas.microsoft.com/office/drawing/2014/main" id="{9C98C7A6-3984-CDBB-DAB5-471D419372A5}"/>
              </a:ext>
            </a:extLst>
          </p:cNvPr>
          <p:cNvCxnSpPr>
            <a:cxnSpLocks/>
            <a:stCxn id="78" idx="1"/>
            <a:endCxn id="84" idx="2"/>
          </p:cNvCxnSpPr>
          <p:nvPr/>
        </p:nvCxnSpPr>
        <p:spPr>
          <a:xfrm rot="10800000">
            <a:off x="3120933" y="3660502"/>
            <a:ext cx="240397" cy="613677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Elbow Connector 106">
            <a:extLst>
              <a:ext uri="{FF2B5EF4-FFF2-40B4-BE49-F238E27FC236}">
                <a16:creationId xmlns:a16="http://schemas.microsoft.com/office/drawing/2014/main" id="{BD44E658-D70D-89CE-BC8A-C362417B2F42}"/>
              </a:ext>
            </a:extLst>
          </p:cNvPr>
          <p:cNvCxnSpPr>
            <a:cxnSpLocks/>
            <a:stCxn id="78" idx="3"/>
            <a:endCxn id="80" idx="3"/>
          </p:cNvCxnSpPr>
          <p:nvPr/>
        </p:nvCxnSpPr>
        <p:spPr>
          <a:xfrm flipH="1" flipV="1">
            <a:off x="5265149" y="2804190"/>
            <a:ext cx="613448" cy="1469988"/>
          </a:xfrm>
          <a:prstGeom prst="bentConnector3">
            <a:avLst>
              <a:gd name="adj1" fmla="val -3726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05C7774-AE5D-B84E-4C82-BD0BDF66CD8C}"/>
              </a:ext>
            </a:extLst>
          </p:cNvPr>
          <p:cNvCxnSpPr>
            <a:cxnSpLocks/>
            <a:stCxn id="9" idx="3"/>
            <a:endCxn id="83" idx="1"/>
          </p:cNvCxnSpPr>
          <p:nvPr/>
        </p:nvCxnSpPr>
        <p:spPr>
          <a:xfrm>
            <a:off x="5270823" y="3477621"/>
            <a:ext cx="1080684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619DDFF-F617-D67E-B018-DA115334AB90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7540227" y="3477621"/>
            <a:ext cx="23952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9A66E784-DEF0-629C-7077-BE91298C7F78}"/>
              </a:ext>
            </a:extLst>
          </p:cNvPr>
          <p:cNvSpPr/>
          <p:nvPr/>
        </p:nvSpPr>
        <p:spPr>
          <a:xfrm>
            <a:off x="5878597" y="1532535"/>
            <a:ext cx="551116" cy="490918"/>
          </a:xfrm>
          <a:custGeom>
            <a:avLst/>
            <a:gdLst>
              <a:gd name="connsiteX0" fmla="*/ 298418 w 551116"/>
              <a:gd name="connsiteY0" fmla="*/ 129350 h 490918"/>
              <a:gd name="connsiteX1" fmla="*/ 284131 w 551116"/>
              <a:gd name="connsiteY1" fmla="*/ 129350 h 490918"/>
              <a:gd name="connsiteX2" fmla="*/ 317182 w 551116"/>
              <a:gd name="connsiteY2" fmla="*/ 78677 h 490918"/>
              <a:gd name="connsiteX3" fmla="*/ 322898 w 551116"/>
              <a:gd name="connsiteY3" fmla="*/ 91821 h 490918"/>
              <a:gd name="connsiteX4" fmla="*/ 298418 w 551116"/>
              <a:gd name="connsiteY4" fmla="*/ 129445 h 490918"/>
              <a:gd name="connsiteX5" fmla="*/ 285274 w 551116"/>
              <a:gd name="connsiteY5" fmla="*/ 19526 h 490918"/>
              <a:gd name="connsiteX6" fmla="*/ 285274 w 551116"/>
              <a:gd name="connsiteY6" fmla="*/ 19526 h 490918"/>
              <a:gd name="connsiteX7" fmla="*/ 288322 w 551116"/>
              <a:gd name="connsiteY7" fmla="*/ 23051 h 490918"/>
              <a:gd name="connsiteX8" fmla="*/ 290798 w 551116"/>
              <a:gd name="connsiteY8" fmla="*/ 21622 h 490918"/>
              <a:gd name="connsiteX9" fmla="*/ 290798 w 551116"/>
              <a:gd name="connsiteY9" fmla="*/ 21622 h 490918"/>
              <a:gd name="connsiteX10" fmla="*/ 293275 w 551116"/>
              <a:gd name="connsiteY10" fmla="*/ 20193 h 490918"/>
              <a:gd name="connsiteX11" fmla="*/ 295847 w 551116"/>
              <a:gd name="connsiteY11" fmla="*/ 18860 h 490918"/>
              <a:gd name="connsiteX12" fmla="*/ 299847 w 551116"/>
              <a:gd name="connsiteY12" fmla="*/ 17240 h 490918"/>
              <a:gd name="connsiteX13" fmla="*/ 302609 w 551116"/>
              <a:gd name="connsiteY13" fmla="*/ 16193 h 490918"/>
              <a:gd name="connsiteX14" fmla="*/ 307086 w 551116"/>
              <a:gd name="connsiteY14" fmla="*/ 15145 h 490918"/>
              <a:gd name="connsiteX15" fmla="*/ 309658 w 551116"/>
              <a:gd name="connsiteY15" fmla="*/ 14573 h 490918"/>
              <a:gd name="connsiteX16" fmla="*/ 316897 w 551116"/>
              <a:gd name="connsiteY16" fmla="*/ 14002 h 490918"/>
              <a:gd name="connsiteX17" fmla="*/ 325946 w 551116"/>
              <a:gd name="connsiteY17" fmla="*/ 14954 h 490918"/>
              <a:gd name="connsiteX18" fmla="*/ 328422 w 551116"/>
              <a:gd name="connsiteY18" fmla="*/ 15526 h 490918"/>
              <a:gd name="connsiteX19" fmla="*/ 334899 w 551116"/>
              <a:gd name="connsiteY19" fmla="*/ 17526 h 490918"/>
              <a:gd name="connsiteX20" fmla="*/ 336995 w 551116"/>
              <a:gd name="connsiteY20" fmla="*/ 18288 h 490918"/>
              <a:gd name="connsiteX21" fmla="*/ 344710 w 551116"/>
              <a:gd name="connsiteY21" fmla="*/ 22479 h 490918"/>
              <a:gd name="connsiteX22" fmla="*/ 345377 w 551116"/>
              <a:gd name="connsiteY22" fmla="*/ 23051 h 490918"/>
              <a:gd name="connsiteX23" fmla="*/ 351473 w 551116"/>
              <a:gd name="connsiteY23" fmla="*/ 28099 h 490918"/>
              <a:gd name="connsiteX24" fmla="*/ 353092 w 551116"/>
              <a:gd name="connsiteY24" fmla="*/ 29813 h 490918"/>
              <a:gd name="connsiteX25" fmla="*/ 357378 w 551116"/>
              <a:gd name="connsiteY25" fmla="*/ 35052 h 490918"/>
              <a:gd name="connsiteX26" fmla="*/ 358712 w 551116"/>
              <a:gd name="connsiteY26" fmla="*/ 36862 h 490918"/>
              <a:gd name="connsiteX27" fmla="*/ 362617 w 551116"/>
              <a:gd name="connsiteY27" fmla="*/ 44101 h 490918"/>
              <a:gd name="connsiteX28" fmla="*/ 376904 w 551116"/>
              <a:gd name="connsiteY28" fmla="*/ 41720 h 490918"/>
              <a:gd name="connsiteX29" fmla="*/ 385763 w 551116"/>
              <a:gd name="connsiteY29" fmla="*/ 42577 h 490918"/>
              <a:gd name="connsiteX30" fmla="*/ 388525 w 551116"/>
              <a:gd name="connsiteY30" fmla="*/ 43434 h 490918"/>
              <a:gd name="connsiteX31" fmla="*/ 394049 w 551116"/>
              <a:gd name="connsiteY31" fmla="*/ 45148 h 490918"/>
              <a:gd name="connsiteX32" fmla="*/ 397097 w 551116"/>
              <a:gd name="connsiteY32" fmla="*/ 46768 h 490918"/>
              <a:gd name="connsiteX33" fmla="*/ 401574 w 551116"/>
              <a:gd name="connsiteY33" fmla="*/ 49244 h 490918"/>
              <a:gd name="connsiteX34" fmla="*/ 404431 w 551116"/>
              <a:gd name="connsiteY34" fmla="*/ 51435 h 490918"/>
              <a:gd name="connsiteX35" fmla="*/ 408146 w 551116"/>
              <a:gd name="connsiteY35" fmla="*/ 54578 h 490918"/>
              <a:gd name="connsiteX36" fmla="*/ 410623 w 551116"/>
              <a:gd name="connsiteY36" fmla="*/ 57341 h 490918"/>
              <a:gd name="connsiteX37" fmla="*/ 413671 w 551116"/>
              <a:gd name="connsiteY37" fmla="*/ 61055 h 490918"/>
              <a:gd name="connsiteX38" fmla="*/ 415576 w 551116"/>
              <a:gd name="connsiteY38" fmla="*/ 64294 h 490918"/>
              <a:gd name="connsiteX39" fmla="*/ 417862 w 551116"/>
              <a:gd name="connsiteY39" fmla="*/ 68485 h 490918"/>
              <a:gd name="connsiteX40" fmla="*/ 419195 w 551116"/>
              <a:gd name="connsiteY40" fmla="*/ 72104 h 490918"/>
              <a:gd name="connsiteX41" fmla="*/ 420624 w 551116"/>
              <a:gd name="connsiteY41" fmla="*/ 76676 h 490918"/>
              <a:gd name="connsiteX42" fmla="*/ 421291 w 551116"/>
              <a:gd name="connsiteY42" fmla="*/ 80677 h 490918"/>
              <a:gd name="connsiteX43" fmla="*/ 421862 w 551116"/>
              <a:gd name="connsiteY43" fmla="*/ 83915 h 490918"/>
              <a:gd name="connsiteX44" fmla="*/ 456248 w 551116"/>
              <a:gd name="connsiteY44" fmla="*/ 125063 h 490918"/>
              <a:gd name="connsiteX45" fmla="*/ 415100 w 551116"/>
              <a:gd name="connsiteY45" fmla="*/ 166783 h 490918"/>
              <a:gd name="connsiteX46" fmla="*/ 415100 w 551116"/>
              <a:gd name="connsiteY46" fmla="*/ 166783 h 490918"/>
              <a:gd name="connsiteX47" fmla="*/ 140303 w 551116"/>
              <a:gd name="connsiteY47" fmla="*/ 166783 h 490918"/>
              <a:gd name="connsiteX48" fmla="*/ 140303 w 551116"/>
              <a:gd name="connsiteY48" fmla="*/ 166783 h 490918"/>
              <a:gd name="connsiteX49" fmla="*/ 99155 w 551116"/>
              <a:gd name="connsiteY49" fmla="*/ 124968 h 490918"/>
              <a:gd name="connsiteX50" fmla="*/ 130016 w 551116"/>
              <a:gd name="connsiteY50" fmla="*/ 84677 h 490918"/>
              <a:gd name="connsiteX51" fmla="*/ 187166 w 551116"/>
              <a:gd name="connsiteY51" fmla="*/ 35147 h 490918"/>
              <a:gd name="connsiteX52" fmla="*/ 187452 w 551116"/>
              <a:gd name="connsiteY52" fmla="*/ 34671 h 490918"/>
              <a:gd name="connsiteX53" fmla="*/ 191167 w 551116"/>
              <a:gd name="connsiteY53" fmla="*/ 27813 h 490918"/>
              <a:gd name="connsiteX54" fmla="*/ 191453 w 551116"/>
              <a:gd name="connsiteY54" fmla="*/ 27337 h 490918"/>
              <a:gd name="connsiteX55" fmla="*/ 196120 w 551116"/>
              <a:gd name="connsiteY55" fmla="*/ 21146 h 490918"/>
              <a:gd name="connsiteX56" fmla="*/ 197263 w 551116"/>
              <a:gd name="connsiteY56" fmla="*/ 19907 h 490918"/>
              <a:gd name="connsiteX57" fmla="*/ 201740 w 551116"/>
              <a:gd name="connsiteY57" fmla="*/ 15431 h 490918"/>
              <a:gd name="connsiteX58" fmla="*/ 202882 w 551116"/>
              <a:gd name="connsiteY58" fmla="*/ 14383 h 490918"/>
              <a:gd name="connsiteX59" fmla="*/ 208883 w 551116"/>
              <a:gd name="connsiteY59" fmla="*/ 9906 h 490918"/>
              <a:gd name="connsiteX60" fmla="*/ 210217 w 551116"/>
              <a:gd name="connsiteY60" fmla="*/ 9049 h 490918"/>
              <a:gd name="connsiteX61" fmla="*/ 215836 w 551116"/>
              <a:gd name="connsiteY61" fmla="*/ 6001 h 490918"/>
              <a:gd name="connsiteX62" fmla="*/ 217265 w 551116"/>
              <a:gd name="connsiteY62" fmla="*/ 5334 h 490918"/>
              <a:gd name="connsiteX63" fmla="*/ 224409 w 551116"/>
              <a:gd name="connsiteY63" fmla="*/ 2572 h 490918"/>
              <a:gd name="connsiteX64" fmla="*/ 225361 w 551116"/>
              <a:gd name="connsiteY64" fmla="*/ 2286 h 490918"/>
              <a:gd name="connsiteX65" fmla="*/ 231934 w 551116"/>
              <a:gd name="connsiteY65" fmla="*/ 857 h 490918"/>
              <a:gd name="connsiteX66" fmla="*/ 233839 w 551116"/>
              <a:gd name="connsiteY66" fmla="*/ 572 h 490918"/>
              <a:gd name="connsiteX67" fmla="*/ 241649 w 551116"/>
              <a:gd name="connsiteY67" fmla="*/ 0 h 490918"/>
              <a:gd name="connsiteX68" fmla="*/ 248126 w 551116"/>
              <a:gd name="connsiteY68" fmla="*/ 381 h 490918"/>
              <a:gd name="connsiteX69" fmla="*/ 252031 w 551116"/>
              <a:gd name="connsiteY69" fmla="*/ 953 h 490918"/>
              <a:gd name="connsiteX70" fmla="*/ 254318 w 551116"/>
              <a:gd name="connsiteY70" fmla="*/ 1334 h 490918"/>
              <a:gd name="connsiteX71" fmla="*/ 259080 w 551116"/>
              <a:gd name="connsiteY71" fmla="*/ 2572 h 490918"/>
              <a:gd name="connsiteX72" fmla="*/ 260223 w 551116"/>
              <a:gd name="connsiteY72" fmla="*/ 2953 h 490918"/>
              <a:gd name="connsiteX73" fmla="*/ 265081 w 551116"/>
              <a:gd name="connsiteY73" fmla="*/ 4763 h 490918"/>
              <a:gd name="connsiteX74" fmla="*/ 266033 w 551116"/>
              <a:gd name="connsiteY74" fmla="*/ 5144 h 490918"/>
              <a:gd name="connsiteX75" fmla="*/ 270510 w 551116"/>
              <a:gd name="connsiteY75" fmla="*/ 7430 h 490918"/>
              <a:gd name="connsiteX76" fmla="*/ 271748 w 551116"/>
              <a:gd name="connsiteY76" fmla="*/ 8096 h 490918"/>
              <a:gd name="connsiteX77" fmla="*/ 275558 w 551116"/>
              <a:gd name="connsiteY77" fmla="*/ 10573 h 490918"/>
              <a:gd name="connsiteX78" fmla="*/ 277368 w 551116"/>
              <a:gd name="connsiteY78" fmla="*/ 11906 h 490918"/>
              <a:gd name="connsiteX79" fmla="*/ 280321 w 551116"/>
              <a:gd name="connsiteY79" fmla="*/ 14192 h 490918"/>
              <a:gd name="connsiteX80" fmla="*/ 282893 w 551116"/>
              <a:gd name="connsiteY80" fmla="*/ 16478 h 490918"/>
              <a:gd name="connsiteX81" fmla="*/ 284798 w 551116"/>
              <a:gd name="connsiteY81" fmla="*/ 18288 h 490918"/>
              <a:gd name="connsiteX82" fmla="*/ 285750 w 551116"/>
              <a:gd name="connsiteY82" fmla="*/ 19241 h 490918"/>
              <a:gd name="connsiteX83" fmla="*/ 280606 w 551116"/>
              <a:gd name="connsiteY83" fmla="*/ 37147 h 490918"/>
              <a:gd name="connsiteX84" fmla="*/ 274034 w 551116"/>
              <a:gd name="connsiteY84" fmla="*/ 28575 h 490918"/>
              <a:gd name="connsiteX85" fmla="*/ 268034 w 551116"/>
              <a:gd name="connsiteY85" fmla="*/ 23336 h 490918"/>
              <a:gd name="connsiteX86" fmla="*/ 266605 w 551116"/>
              <a:gd name="connsiteY86" fmla="*/ 22384 h 490918"/>
              <a:gd name="connsiteX87" fmla="*/ 260414 w 551116"/>
              <a:gd name="connsiteY87" fmla="*/ 18860 h 490918"/>
              <a:gd name="connsiteX88" fmla="*/ 259080 w 551116"/>
              <a:gd name="connsiteY88" fmla="*/ 18193 h 490918"/>
              <a:gd name="connsiteX89" fmla="*/ 251460 w 551116"/>
              <a:gd name="connsiteY89" fmla="*/ 15716 h 490918"/>
              <a:gd name="connsiteX90" fmla="*/ 249555 w 551116"/>
              <a:gd name="connsiteY90" fmla="*/ 15335 h 490918"/>
              <a:gd name="connsiteX91" fmla="*/ 241173 w 551116"/>
              <a:gd name="connsiteY91" fmla="*/ 14478 h 490918"/>
              <a:gd name="connsiteX92" fmla="*/ 232791 w 551116"/>
              <a:gd name="connsiteY92" fmla="*/ 15335 h 490918"/>
              <a:gd name="connsiteX93" fmla="*/ 230124 w 551116"/>
              <a:gd name="connsiteY93" fmla="*/ 16002 h 490918"/>
              <a:gd name="connsiteX94" fmla="*/ 224790 w 551116"/>
              <a:gd name="connsiteY94" fmla="*/ 17717 h 490918"/>
              <a:gd name="connsiteX95" fmla="*/ 222028 w 551116"/>
              <a:gd name="connsiteY95" fmla="*/ 18860 h 490918"/>
              <a:gd name="connsiteX96" fmla="*/ 216979 w 551116"/>
              <a:gd name="connsiteY96" fmla="*/ 21622 h 490918"/>
              <a:gd name="connsiteX97" fmla="*/ 214979 w 551116"/>
              <a:gd name="connsiteY97" fmla="*/ 22860 h 490918"/>
              <a:gd name="connsiteX98" fmla="*/ 208883 w 551116"/>
              <a:gd name="connsiteY98" fmla="*/ 28004 h 490918"/>
              <a:gd name="connsiteX99" fmla="*/ 207645 w 551116"/>
              <a:gd name="connsiteY99" fmla="*/ 29432 h 490918"/>
              <a:gd name="connsiteX100" fmla="*/ 203835 w 551116"/>
              <a:gd name="connsiteY100" fmla="*/ 34100 h 490918"/>
              <a:gd name="connsiteX101" fmla="*/ 202121 w 551116"/>
              <a:gd name="connsiteY101" fmla="*/ 36862 h 490918"/>
              <a:gd name="connsiteX102" fmla="*/ 199835 w 551116"/>
              <a:gd name="connsiteY102" fmla="*/ 41053 h 490918"/>
              <a:gd name="connsiteX103" fmla="*/ 198406 w 551116"/>
              <a:gd name="connsiteY103" fmla="*/ 44482 h 490918"/>
              <a:gd name="connsiteX104" fmla="*/ 195262 w 551116"/>
              <a:gd name="connsiteY104" fmla="*/ 60960 h 490918"/>
              <a:gd name="connsiteX105" fmla="*/ 198882 w 551116"/>
              <a:gd name="connsiteY105" fmla="*/ 79058 h 490918"/>
              <a:gd name="connsiteX106" fmla="*/ 185737 w 551116"/>
              <a:gd name="connsiteY106" fmla="*/ 84582 h 490918"/>
              <a:gd name="connsiteX107" fmla="*/ 180975 w 551116"/>
              <a:gd name="connsiteY107" fmla="*/ 60960 h 490918"/>
              <a:gd name="connsiteX108" fmla="*/ 182118 w 551116"/>
              <a:gd name="connsiteY108" fmla="*/ 49244 h 490918"/>
              <a:gd name="connsiteX109" fmla="*/ 143828 w 551116"/>
              <a:gd name="connsiteY109" fmla="*/ 85249 h 490918"/>
              <a:gd name="connsiteX110" fmla="*/ 179546 w 551116"/>
              <a:gd name="connsiteY110" fmla="*/ 121444 h 490918"/>
              <a:gd name="connsiteX111" fmla="*/ 195453 w 551116"/>
              <a:gd name="connsiteY111" fmla="*/ 117634 h 490918"/>
              <a:gd name="connsiteX112" fmla="*/ 201930 w 551116"/>
              <a:gd name="connsiteY112" fmla="*/ 130397 h 490918"/>
              <a:gd name="connsiteX113" fmla="*/ 179642 w 551116"/>
              <a:gd name="connsiteY113" fmla="*/ 135731 h 490918"/>
              <a:gd name="connsiteX114" fmla="*/ 131826 w 551116"/>
              <a:gd name="connsiteY114" fmla="*/ 99251 h 490918"/>
              <a:gd name="connsiteX115" fmla="*/ 113062 w 551116"/>
              <a:gd name="connsiteY115" fmla="*/ 125159 h 490918"/>
              <a:gd name="connsiteX116" fmla="*/ 140208 w 551116"/>
              <a:gd name="connsiteY116" fmla="*/ 152686 h 490918"/>
              <a:gd name="connsiteX117" fmla="*/ 414528 w 551116"/>
              <a:gd name="connsiteY117" fmla="*/ 152686 h 490918"/>
              <a:gd name="connsiteX118" fmla="*/ 441674 w 551116"/>
              <a:gd name="connsiteY118" fmla="*/ 125159 h 490918"/>
              <a:gd name="connsiteX119" fmla="*/ 420148 w 551116"/>
              <a:gd name="connsiteY119" fmla="*/ 98298 h 490918"/>
              <a:gd name="connsiteX120" fmla="*/ 413099 w 551116"/>
              <a:gd name="connsiteY120" fmla="*/ 113729 h 490918"/>
              <a:gd name="connsiteX121" fmla="*/ 401574 w 551116"/>
              <a:gd name="connsiteY121" fmla="*/ 105347 h 490918"/>
              <a:gd name="connsiteX122" fmla="*/ 407479 w 551116"/>
              <a:gd name="connsiteY122" fmla="*/ 87059 h 490918"/>
              <a:gd name="connsiteX123" fmla="*/ 376904 w 551116"/>
              <a:gd name="connsiteY123" fmla="*/ 56102 h 490918"/>
              <a:gd name="connsiteX124" fmla="*/ 366236 w 551116"/>
              <a:gd name="connsiteY124" fmla="*/ 58293 h 490918"/>
              <a:gd name="connsiteX125" fmla="*/ 366903 w 551116"/>
              <a:gd name="connsiteY125" fmla="*/ 64484 h 490918"/>
              <a:gd name="connsiteX126" fmla="*/ 347853 w 551116"/>
              <a:gd name="connsiteY126" fmla="*/ 104108 h 490918"/>
              <a:gd name="connsiteX127" fmla="*/ 338900 w 551116"/>
              <a:gd name="connsiteY127" fmla="*/ 92964 h 490918"/>
              <a:gd name="connsiteX128" fmla="*/ 352520 w 551116"/>
              <a:gd name="connsiteY128" fmla="*/ 64484 h 490918"/>
              <a:gd name="connsiteX129" fmla="*/ 350520 w 551116"/>
              <a:gd name="connsiteY129" fmla="*/ 52959 h 490918"/>
              <a:gd name="connsiteX130" fmla="*/ 349472 w 551116"/>
              <a:gd name="connsiteY130" fmla="*/ 49911 h 490918"/>
              <a:gd name="connsiteX131" fmla="*/ 346520 w 551116"/>
              <a:gd name="connsiteY131" fmla="*/ 44387 h 490918"/>
              <a:gd name="connsiteX132" fmla="*/ 345567 w 551116"/>
              <a:gd name="connsiteY132" fmla="*/ 43148 h 490918"/>
              <a:gd name="connsiteX133" fmla="*/ 342424 w 551116"/>
              <a:gd name="connsiteY133" fmla="*/ 39243 h 490918"/>
              <a:gd name="connsiteX134" fmla="*/ 340900 w 551116"/>
              <a:gd name="connsiteY134" fmla="*/ 37814 h 490918"/>
              <a:gd name="connsiteX135" fmla="*/ 337566 w 551116"/>
              <a:gd name="connsiteY135" fmla="*/ 35052 h 490918"/>
              <a:gd name="connsiteX136" fmla="*/ 335661 w 551116"/>
              <a:gd name="connsiteY136" fmla="*/ 33814 h 490918"/>
              <a:gd name="connsiteX137" fmla="*/ 332042 w 551116"/>
              <a:gd name="connsiteY137" fmla="*/ 31814 h 490918"/>
              <a:gd name="connsiteX138" fmla="*/ 329851 w 551116"/>
              <a:gd name="connsiteY138" fmla="*/ 30861 h 490918"/>
              <a:gd name="connsiteX139" fmla="*/ 325660 w 551116"/>
              <a:gd name="connsiteY139" fmla="*/ 29528 h 490918"/>
              <a:gd name="connsiteX140" fmla="*/ 323564 w 551116"/>
              <a:gd name="connsiteY140" fmla="*/ 28956 h 490918"/>
              <a:gd name="connsiteX141" fmla="*/ 316897 w 551116"/>
              <a:gd name="connsiteY141" fmla="*/ 28289 h 490918"/>
              <a:gd name="connsiteX142" fmla="*/ 310801 w 551116"/>
              <a:gd name="connsiteY142" fmla="*/ 28861 h 490918"/>
              <a:gd name="connsiteX143" fmla="*/ 309086 w 551116"/>
              <a:gd name="connsiteY143" fmla="*/ 29242 h 490918"/>
              <a:gd name="connsiteX144" fmla="*/ 304324 w 551116"/>
              <a:gd name="connsiteY144" fmla="*/ 30671 h 490918"/>
              <a:gd name="connsiteX145" fmla="*/ 303276 w 551116"/>
              <a:gd name="connsiteY145" fmla="*/ 31052 h 490918"/>
              <a:gd name="connsiteX146" fmla="*/ 292132 w 551116"/>
              <a:gd name="connsiteY146" fmla="*/ 38481 h 490918"/>
              <a:gd name="connsiteX147" fmla="*/ 286226 w 551116"/>
              <a:gd name="connsiteY147" fmla="*/ 40481 h 490918"/>
              <a:gd name="connsiteX148" fmla="*/ 280988 w 551116"/>
              <a:gd name="connsiteY148" fmla="*/ 37052 h 490918"/>
              <a:gd name="connsiteX149" fmla="*/ 212503 w 551116"/>
              <a:gd name="connsiteY149" fmla="*/ 87344 h 490918"/>
              <a:gd name="connsiteX150" fmla="*/ 212503 w 551116"/>
              <a:gd name="connsiteY150" fmla="*/ 101632 h 490918"/>
              <a:gd name="connsiteX151" fmla="*/ 237649 w 551116"/>
              <a:gd name="connsiteY151" fmla="*/ 127064 h 490918"/>
              <a:gd name="connsiteX152" fmla="*/ 251936 w 551116"/>
              <a:gd name="connsiteY152" fmla="*/ 127064 h 490918"/>
              <a:gd name="connsiteX153" fmla="*/ 212503 w 551116"/>
              <a:gd name="connsiteY153" fmla="*/ 87344 h 490918"/>
              <a:gd name="connsiteX154" fmla="*/ 241078 w 551116"/>
              <a:gd name="connsiteY154" fmla="*/ 40100 h 490918"/>
              <a:gd name="connsiteX155" fmla="*/ 226790 w 551116"/>
              <a:gd name="connsiteY155" fmla="*/ 40100 h 490918"/>
              <a:gd name="connsiteX156" fmla="*/ 266319 w 551116"/>
              <a:gd name="connsiteY156" fmla="*/ 79915 h 490918"/>
              <a:gd name="connsiteX157" fmla="*/ 266319 w 551116"/>
              <a:gd name="connsiteY157" fmla="*/ 65627 h 490918"/>
              <a:gd name="connsiteX158" fmla="*/ 241078 w 551116"/>
              <a:gd name="connsiteY158" fmla="*/ 40100 h 490918"/>
              <a:gd name="connsiteX159" fmla="*/ 406527 w 551116"/>
              <a:gd name="connsiteY159" fmla="*/ 145256 h 490918"/>
              <a:gd name="connsiteX160" fmla="*/ 406527 w 551116"/>
              <a:gd name="connsiteY160" fmla="*/ 130969 h 490918"/>
              <a:gd name="connsiteX161" fmla="*/ 381286 w 551116"/>
              <a:gd name="connsiteY161" fmla="*/ 105442 h 490918"/>
              <a:gd name="connsiteX162" fmla="*/ 366998 w 551116"/>
              <a:gd name="connsiteY162" fmla="*/ 105442 h 490918"/>
              <a:gd name="connsiteX163" fmla="*/ 406527 w 551116"/>
              <a:gd name="connsiteY163" fmla="*/ 145256 h 490918"/>
              <a:gd name="connsiteX164" fmla="*/ 284226 w 551116"/>
              <a:gd name="connsiteY164" fmla="*/ 433769 h 490918"/>
              <a:gd name="connsiteX165" fmla="*/ 284226 w 551116"/>
              <a:gd name="connsiteY165" fmla="*/ 476631 h 490918"/>
              <a:gd name="connsiteX166" fmla="*/ 410432 w 551116"/>
              <a:gd name="connsiteY166" fmla="*/ 476631 h 490918"/>
              <a:gd name="connsiteX167" fmla="*/ 410432 w 551116"/>
              <a:gd name="connsiteY167" fmla="*/ 490918 h 490918"/>
              <a:gd name="connsiteX168" fmla="*/ 143732 w 551116"/>
              <a:gd name="connsiteY168" fmla="*/ 490918 h 490918"/>
              <a:gd name="connsiteX169" fmla="*/ 143732 w 551116"/>
              <a:gd name="connsiteY169" fmla="*/ 476631 h 490918"/>
              <a:gd name="connsiteX170" fmla="*/ 269939 w 551116"/>
              <a:gd name="connsiteY170" fmla="*/ 476631 h 490918"/>
              <a:gd name="connsiteX171" fmla="*/ 269939 w 551116"/>
              <a:gd name="connsiteY171" fmla="*/ 433769 h 490918"/>
              <a:gd name="connsiteX172" fmla="*/ 25051 w 551116"/>
              <a:gd name="connsiteY172" fmla="*/ 433769 h 490918"/>
              <a:gd name="connsiteX173" fmla="*/ 0 w 551116"/>
              <a:gd name="connsiteY173" fmla="*/ 409289 h 490918"/>
              <a:gd name="connsiteX174" fmla="*/ 0 w 551116"/>
              <a:gd name="connsiteY174" fmla="*/ 100870 h 490918"/>
              <a:gd name="connsiteX175" fmla="*/ 25051 w 551116"/>
              <a:gd name="connsiteY175" fmla="*/ 76391 h 490918"/>
              <a:gd name="connsiteX176" fmla="*/ 67723 w 551116"/>
              <a:gd name="connsiteY176" fmla="*/ 76391 h 490918"/>
              <a:gd name="connsiteX177" fmla="*/ 67723 w 551116"/>
              <a:gd name="connsiteY177" fmla="*/ 90678 h 490918"/>
              <a:gd name="connsiteX178" fmla="*/ 25051 w 551116"/>
              <a:gd name="connsiteY178" fmla="*/ 90678 h 490918"/>
              <a:gd name="connsiteX179" fmla="*/ 14288 w 551116"/>
              <a:gd name="connsiteY179" fmla="*/ 100870 h 490918"/>
              <a:gd name="connsiteX180" fmla="*/ 14288 w 551116"/>
              <a:gd name="connsiteY180" fmla="*/ 362141 h 490918"/>
              <a:gd name="connsiteX181" fmla="*/ 536829 w 551116"/>
              <a:gd name="connsiteY181" fmla="*/ 362141 h 490918"/>
              <a:gd name="connsiteX182" fmla="*/ 536829 w 551116"/>
              <a:gd name="connsiteY182" fmla="*/ 100870 h 490918"/>
              <a:gd name="connsiteX183" fmla="*/ 526066 w 551116"/>
              <a:gd name="connsiteY183" fmla="*/ 90678 h 490918"/>
              <a:gd name="connsiteX184" fmla="*/ 486823 w 551116"/>
              <a:gd name="connsiteY184" fmla="*/ 90678 h 490918"/>
              <a:gd name="connsiteX185" fmla="*/ 486823 w 551116"/>
              <a:gd name="connsiteY185" fmla="*/ 76391 h 490918"/>
              <a:gd name="connsiteX186" fmla="*/ 526066 w 551116"/>
              <a:gd name="connsiteY186" fmla="*/ 76391 h 490918"/>
              <a:gd name="connsiteX187" fmla="*/ 551117 w 551116"/>
              <a:gd name="connsiteY187" fmla="*/ 100870 h 490918"/>
              <a:gd name="connsiteX188" fmla="*/ 551117 w 551116"/>
              <a:gd name="connsiteY188" fmla="*/ 409004 h 490918"/>
              <a:gd name="connsiteX189" fmla="*/ 526066 w 551116"/>
              <a:gd name="connsiteY189" fmla="*/ 433483 h 490918"/>
              <a:gd name="connsiteX190" fmla="*/ 284417 w 551116"/>
              <a:gd name="connsiteY190" fmla="*/ 433483 h 490918"/>
              <a:gd name="connsiteX191" fmla="*/ 525875 w 551116"/>
              <a:gd name="connsiteY191" fmla="*/ 419481 h 490918"/>
              <a:gd name="connsiteX192" fmla="*/ 536639 w 551116"/>
              <a:gd name="connsiteY192" fmla="*/ 409289 h 490918"/>
              <a:gd name="connsiteX193" fmla="*/ 536639 w 551116"/>
              <a:gd name="connsiteY193" fmla="*/ 376619 h 490918"/>
              <a:gd name="connsiteX194" fmla="*/ 14288 w 551116"/>
              <a:gd name="connsiteY194" fmla="*/ 376619 h 490918"/>
              <a:gd name="connsiteX195" fmla="*/ 14288 w 551116"/>
              <a:gd name="connsiteY195" fmla="*/ 409289 h 490918"/>
              <a:gd name="connsiteX196" fmla="*/ 25051 w 551116"/>
              <a:gd name="connsiteY196" fmla="*/ 419481 h 490918"/>
              <a:gd name="connsiteX197" fmla="*/ 526161 w 551116"/>
              <a:gd name="connsiteY197" fmla="*/ 419481 h 4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551116" h="490918">
                <a:moveTo>
                  <a:pt x="298418" y="129350"/>
                </a:moveTo>
                <a:lnTo>
                  <a:pt x="284131" y="129350"/>
                </a:lnTo>
                <a:cubicBezTo>
                  <a:pt x="284131" y="107252"/>
                  <a:pt x="297085" y="87344"/>
                  <a:pt x="317182" y="78677"/>
                </a:cubicBezTo>
                <a:lnTo>
                  <a:pt x="322898" y="91821"/>
                </a:lnTo>
                <a:cubicBezTo>
                  <a:pt x="308039" y="98298"/>
                  <a:pt x="298418" y="113062"/>
                  <a:pt x="298418" y="129445"/>
                </a:cubicBezTo>
                <a:close/>
                <a:moveTo>
                  <a:pt x="285274" y="19526"/>
                </a:moveTo>
                <a:lnTo>
                  <a:pt x="285274" y="19526"/>
                </a:lnTo>
                <a:cubicBezTo>
                  <a:pt x="286322" y="20765"/>
                  <a:pt x="287369" y="21812"/>
                  <a:pt x="288322" y="23051"/>
                </a:cubicBezTo>
                <a:cubicBezTo>
                  <a:pt x="289084" y="22479"/>
                  <a:pt x="289941" y="22098"/>
                  <a:pt x="290798" y="21622"/>
                </a:cubicBezTo>
                <a:lnTo>
                  <a:pt x="290798" y="21622"/>
                </a:lnTo>
                <a:cubicBezTo>
                  <a:pt x="291560" y="21050"/>
                  <a:pt x="292418" y="20669"/>
                  <a:pt x="293275" y="20193"/>
                </a:cubicBezTo>
                <a:cubicBezTo>
                  <a:pt x="294132" y="19717"/>
                  <a:pt x="294989" y="19241"/>
                  <a:pt x="295847" y="18860"/>
                </a:cubicBezTo>
                <a:cubicBezTo>
                  <a:pt x="297180" y="18288"/>
                  <a:pt x="298514" y="17717"/>
                  <a:pt x="299847" y="17240"/>
                </a:cubicBezTo>
                <a:cubicBezTo>
                  <a:pt x="300800" y="16859"/>
                  <a:pt x="301657" y="16478"/>
                  <a:pt x="302609" y="16193"/>
                </a:cubicBezTo>
                <a:cubicBezTo>
                  <a:pt x="304038" y="15716"/>
                  <a:pt x="305562" y="15431"/>
                  <a:pt x="307086" y="15145"/>
                </a:cubicBezTo>
                <a:cubicBezTo>
                  <a:pt x="307943" y="14954"/>
                  <a:pt x="308801" y="14764"/>
                  <a:pt x="309658" y="14573"/>
                </a:cubicBezTo>
                <a:cubicBezTo>
                  <a:pt x="312039" y="14192"/>
                  <a:pt x="314420" y="14002"/>
                  <a:pt x="316897" y="14002"/>
                </a:cubicBezTo>
                <a:cubicBezTo>
                  <a:pt x="319945" y="14002"/>
                  <a:pt x="322993" y="14383"/>
                  <a:pt x="325946" y="14954"/>
                </a:cubicBezTo>
                <a:cubicBezTo>
                  <a:pt x="326803" y="15145"/>
                  <a:pt x="327660" y="15335"/>
                  <a:pt x="328422" y="15526"/>
                </a:cubicBezTo>
                <a:cubicBezTo>
                  <a:pt x="330613" y="16097"/>
                  <a:pt x="332804" y="16764"/>
                  <a:pt x="334899" y="17526"/>
                </a:cubicBezTo>
                <a:cubicBezTo>
                  <a:pt x="335566" y="17812"/>
                  <a:pt x="336328" y="18002"/>
                  <a:pt x="336995" y="18288"/>
                </a:cubicBezTo>
                <a:cubicBezTo>
                  <a:pt x="339662" y="19526"/>
                  <a:pt x="342233" y="20860"/>
                  <a:pt x="344710" y="22479"/>
                </a:cubicBezTo>
                <a:cubicBezTo>
                  <a:pt x="344996" y="22670"/>
                  <a:pt x="345186" y="22860"/>
                  <a:pt x="345377" y="23051"/>
                </a:cubicBezTo>
                <a:cubicBezTo>
                  <a:pt x="347567" y="24575"/>
                  <a:pt x="349568" y="26289"/>
                  <a:pt x="351473" y="28099"/>
                </a:cubicBezTo>
                <a:cubicBezTo>
                  <a:pt x="352044" y="28670"/>
                  <a:pt x="352520" y="29242"/>
                  <a:pt x="353092" y="29813"/>
                </a:cubicBezTo>
                <a:cubicBezTo>
                  <a:pt x="354616" y="31433"/>
                  <a:pt x="356045" y="33242"/>
                  <a:pt x="357378" y="35052"/>
                </a:cubicBezTo>
                <a:cubicBezTo>
                  <a:pt x="357854" y="35623"/>
                  <a:pt x="358235" y="36195"/>
                  <a:pt x="358712" y="36862"/>
                </a:cubicBezTo>
                <a:cubicBezTo>
                  <a:pt x="360236" y="39148"/>
                  <a:pt x="361569" y="41529"/>
                  <a:pt x="362617" y="44101"/>
                </a:cubicBezTo>
                <a:cubicBezTo>
                  <a:pt x="367189" y="42577"/>
                  <a:pt x="372047" y="41720"/>
                  <a:pt x="376904" y="41720"/>
                </a:cubicBezTo>
                <a:cubicBezTo>
                  <a:pt x="379952" y="41720"/>
                  <a:pt x="382905" y="42005"/>
                  <a:pt x="385763" y="42577"/>
                </a:cubicBezTo>
                <a:cubicBezTo>
                  <a:pt x="386715" y="42767"/>
                  <a:pt x="387572" y="43148"/>
                  <a:pt x="388525" y="43434"/>
                </a:cubicBezTo>
                <a:cubicBezTo>
                  <a:pt x="390430" y="43910"/>
                  <a:pt x="392240" y="44387"/>
                  <a:pt x="394049" y="45148"/>
                </a:cubicBezTo>
                <a:cubicBezTo>
                  <a:pt x="395097" y="45625"/>
                  <a:pt x="396050" y="46196"/>
                  <a:pt x="397097" y="46768"/>
                </a:cubicBezTo>
                <a:cubicBezTo>
                  <a:pt x="398621" y="47530"/>
                  <a:pt x="400145" y="48292"/>
                  <a:pt x="401574" y="49244"/>
                </a:cubicBezTo>
                <a:cubicBezTo>
                  <a:pt x="402622" y="49911"/>
                  <a:pt x="403479" y="50768"/>
                  <a:pt x="404431" y="51435"/>
                </a:cubicBezTo>
                <a:cubicBezTo>
                  <a:pt x="405670" y="52483"/>
                  <a:pt x="407003" y="53435"/>
                  <a:pt x="408146" y="54578"/>
                </a:cubicBezTo>
                <a:cubicBezTo>
                  <a:pt x="409004" y="55435"/>
                  <a:pt x="409766" y="56388"/>
                  <a:pt x="410623" y="57341"/>
                </a:cubicBezTo>
                <a:cubicBezTo>
                  <a:pt x="411671" y="58579"/>
                  <a:pt x="412718" y="59722"/>
                  <a:pt x="413671" y="61055"/>
                </a:cubicBezTo>
                <a:cubicBezTo>
                  <a:pt x="414433" y="62103"/>
                  <a:pt x="415004" y="63246"/>
                  <a:pt x="415576" y="64294"/>
                </a:cubicBezTo>
                <a:cubicBezTo>
                  <a:pt x="416338" y="65627"/>
                  <a:pt x="417195" y="67056"/>
                  <a:pt x="417862" y="68485"/>
                </a:cubicBezTo>
                <a:cubicBezTo>
                  <a:pt x="418433" y="69628"/>
                  <a:pt x="418814" y="70866"/>
                  <a:pt x="419195" y="72104"/>
                </a:cubicBezTo>
                <a:cubicBezTo>
                  <a:pt x="419672" y="73628"/>
                  <a:pt x="420243" y="75057"/>
                  <a:pt x="420624" y="76676"/>
                </a:cubicBezTo>
                <a:cubicBezTo>
                  <a:pt x="420910" y="78010"/>
                  <a:pt x="421100" y="79343"/>
                  <a:pt x="421291" y="80677"/>
                </a:cubicBezTo>
                <a:cubicBezTo>
                  <a:pt x="421481" y="81725"/>
                  <a:pt x="421767" y="82772"/>
                  <a:pt x="421862" y="83915"/>
                </a:cubicBezTo>
                <a:cubicBezTo>
                  <a:pt x="441389" y="87249"/>
                  <a:pt x="456248" y="104489"/>
                  <a:pt x="456248" y="125063"/>
                </a:cubicBezTo>
                <a:cubicBezTo>
                  <a:pt x="456248" y="148019"/>
                  <a:pt x="437769" y="166688"/>
                  <a:pt x="415100" y="166783"/>
                </a:cubicBezTo>
                <a:lnTo>
                  <a:pt x="415100" y="166783"/>
                </a:lnTo>
                <a:cubicBezTo>
                  <a:pt x="415100" y="166783"/>
                  <a:pt x="140303" y="166783"/>
                  <a:pt x="140303" y="166783"/>
                </a:cubicBezTo>
                <a:lnTo>
                  <a:pt x="140303" y="166783"/>
                </a:lnTo>
                <a:cubicBezTo>
                  <a:pt x="117538" y="166592"/>
                  <a:pt x="99155" y="147923"/>
                  <a:pt x="99155" y="124968"/>
                </a:cubicBezTo>
                <a:cubicBezTo>
                  <a:pt x="99155" y="105632"/>
                  <a:pt x="112014" y="89440"/>
                  <a:pt x="130016" y="84677"/>
                </a:cubicBezTo>
                <a:cubicBezTo>
                  <a:pt x="130302" y="54673"/>
                  <a:pt x="157067" y="30766"/>
                  <a:pt x="187166" y="35147"/>
                </a:cubicBezTo>
                <a:cubicBezTo>
                  <a:pt x="187166" y="34957"/>
                  <a:pt x="187357" y="34862"/>
                  <a:pt x="187452" y="34671"/>
                </a:cubicBezTo>
                <a:cubicBezTo>
                  <a:pt x="188595" y="32290"/>
                  <a:pt x="189833" y="30004"/>
                  <a:pt x="191167" y="27813"/>
                </a:cubicBezTo>
                <a:cubicBezTo>
                  <a:pt x="191262" y="27622"/>
                  <a:pt x="191357" y="27527"/>
                  <a:pt x="191453" y="27337"/>
                </a:cubicBezTo>
                <a:cubicBezTo>
                  <a:pt x="192881" y="25146"/>
                  <a:pt x="194405" y="23051"/>
                  <a:pt x="196120" y="21146"/>
                </a:cubicBezTo>
                <a:cubicBezTo>
                  <a:pt x="196501" y="20669"/>
                  <a:pt x="196882" y="20288"/>
                  <a:pt x="197263" y="19907"/>
                </a:cubicBezTo>
                <a:cubicBezTo>
                  <a:pt x="198692" y="18288"/>
                  <a:pt x="200216" y="16859"/>
                  <a:pt x="201740" y="15431"/>
                </a:cubicBezTo>
                <a:cubicBezTo>
                  <a:pt x="202121" y="15050"/>
                  <a:pt x="202502" y="14764"/>
                  <a:pt x="202882" y="14383"/>
                </a:cubicBezTo>
                <a:cubicBezTo>
                  <a:pt x="204787" y="12764"/>
                  <a:pt x="206788" y="11240"/>
                  <a:pt x="208883" y="9906"/>
                </a:cubicBezTo>
                <a:cubicBezTo>
                  <a:pt x="209359" y="9620"/>
                  <a:pt x="209741" y="9335"/>
                  <a:pt x="210217" y="9049"/>
                </a:cubicBezTo>
                <a:cubicBezTo>
                  <a:pt x="212027" y="7906"/>
                  <a:pt x="213931" y="6858"/>
                  <a:pt x="215836" y="6001"/>
                </a:cubicBezTo>
                <a:cubicBezTo>
                  <a:pt x="216313" y="5810"/>
                  <a:pt x="216789" y="5525"/>
                  <a:pt x="217265" y="5334"/>
                </a:cubicBezTo>
                <a:cubicBezTo>
                  <a:pt x="219551" y="4286"/>
                  <a:pt x="221932" y="3334"/>
                  <a:pt x="224409" y="2572"/>
                </a:cubicBezTo>
                <a:cubicBezTo>
                  <a:pt x="224695" y="2477"/>
                  <a:pt x="225076" y="2381"/>
                  <a:pt x="225361" y="2286"/>
                </a:cubicBezTo>
                <a:cubicBezTo>
                  <a:pt x="227552" y="1715"/>
                  <a:pt x="229743" y="1238"/>
                  <a:pt x="231934" y="857"/>
                </a:cubicBezTo>
                <a:cubicBezTo>
                  <a:pt x="232601" y="762"/>
                  <a:pt x="233267" y="667"/>
                  <a:pt x="233839" y="572"/>
                </a:cubicBezTo>
                <a:cubicBezTo>
                  <a:pt x="236410" y="191"/>
                  <a:pt x="238982" y="0"/>
                  <a:pt x="241649" y="0"/>
                </a:cubicBezTo>
                <a:cubicBezTo>
                  <a:pt x="243840" y="0"/>
                  <a:pt x="245935" y="95"/>
                  <a:pt x="248126" y="381"/>
                </a:cubicBezTo>
                <a:cubicBezTo>
                  <a:pt x="249460" y="476"/>
                  <a:pt x="250698" y="762"/>
                  <a:pt x="252031" y="953"/>
                </a:cubicBezTo>
                <a:cubicBezTo>
                  <a:pt x="252794" y="1048"/>
                  <a:pt x="253555" y="1143"/>
                  <a:pt x="254318" y="1334"/>
                </a:cubicBezTo>
                <a:cubicBezTo>
                  <a:pt x="255937" y="1715"/>
                  <a:pt x="257461" y="2096"/>
                  <a:pt x="259080" y="2572"/>
                </a:cubicBezTo>
                <a:cubicBezTo>
                  <a:pt x="259461" y="2667"/>
                  <a:pt x="259842" y="2762"/>
                  <a:pt x="260223" y="2953"/>
                </a:cubicBezTo>
                <a:cubicBezTo>
                  <a:pt x="261842" y="3524"/>
                  <a:pt x="263462" y="4096"/>
                  <a:pt x="265081" y="4763"/>
                </a:cubicBezTo>
                <a:cubicBezTo>
                  <a:pt x="265367" y="4858"/>
                  <a:pt x="265748" y="5048"/>
                  <a:pt x="266033" y="5144"/>
                </a:cubicBezTo>
                <a:cubicBezTo>
                  <a:pt x="267557" y="5810"/>
                  <a:pt x="269081" y="6572"/>
                  <a:pt x="270510" y="7430"/>
                </a:cubicBezTo>
                <a:cubicBezTo>
                  <a:pt x="270891" y="7620"/>
                  <a:pt x="271272" y="7906"/>
                  <a:pt x="271748" y="8096"/>
                </a:cubicBezTo>
                <a:cubicBezTo>
                  <a:pt x="273082" y="8858"/>
                  <a:pt x="274320" y="9716"/>
                  <a:pt x="275558" y="10573"/>
                </a:cubicBezTo>
                <a:cubicBezTo>
                  <a:pt x="276130" y="10954"/>
                  <a:pt x="276797" y="11430"/>
                  <a:pt x="277368" y="11906"/>
                </a:cubicBezTo>
                <a:cubicBezTo>
                  <a:pt x="278321" y="12668"/>
                  <a:pt x="279368" y="13430"/>
                  <a:pt x="280321" y="14192"/>
                </a:cubicBezTo>
                <a:cubicBezTo>
                  <a:pt x="281178" y="14954"/>
                  <a:pt x="282035" y="15716"/>
                  <a:pt x="282893" y="16478"/>
                </a:cubicBezTo>
                <a:cubicBezTo>
                  <a:pt x="283559" y="17050"/>
                  <a:pt x="284131" y="17717"/>
                  <a:pt x="284798" y="18288"/>
                </a:cubicBezTo>
                <a:cubicBezTo>
                  <a:pt x="285083" y="18574"/>
                  <a:pt x="285464" y="18955"/>
                  <a:pt x="285750" y="19241"/>
                </a:cubicBezTo>
                <a:close/>
                <a:moveTo>
                  <a:pt x="280606" y="37147"/>
                </a:moveTo>
                <a:cubicBezTo>
                  <a:pt x="278702" y="34004"/>
                  <a:pt x="276511" y="31147"/>
                  <a:pt x="274034" y="28575"/>
                </a:cubicBezTo>
                <a:cubicBezTo>
                  <a:pt x="272129" y="26670"/>
                  <a:pt x="270129" y="24860"/>
                  <a:pt x="268034" y="23336"/>
                </a:cubicBezTo>
                <a:cubicBezTo>
                  <a:pt x="267557" y="22955"/>
                  <a:pt x="267081" y="22670"/>
                  <a:pt x="266605" y="22384"/>
                </a:cubicBezTo>
                <a:cubicBezTo>
                  <a:pt x="264604" y="21050"/>
                  <a:pt x="262509" y="19907"/>
                  <a:pt x="260414" y="18860"/>
                </a:cubicBezTo>
                <a:cubicBezTo>
                  <a:pt x="259937" y="18669"/>
                  <a:pt x="259556" y="18383"/>
                  <a:pt x="259080" y="18193"/>
                </a:cubicBezTo>
                <a:cubicBezTo>
                  <a:pt x="256604" y="17145"/>
                  <a:pt x="254032" y="16383"/>
                  <a:pt x="251460" y="15716"/>
                </a:cubicBezTo>
                <a:cubicBezTo>
                  <a:pt x="250793" y="15526"/>
                  <a:pt x="250222" y="15431"/>
                  <a:pt x="249555" y="15335"/>
                </a:cubicBezTo>
                <a:cubicBezTo>
                  <a:pt x="246793" y="14859"/>
                  <a:pt x="244030" y="14478"/>
                  <a:pt x="241173" y="14478"/>
                </a:cubicBezTo>
                <a:cubicBezTo>
                  <a:pt x="238316" y="14478"/>
                  <a:pt x="235553" y="14859"/>
                  <a:pt x="232791" y="15335"/>
                </a:cubicBezTo>
                <a:cubicBezTo>
                  <a:pt x="231934" y="15526"/>
                  <a:pt x="230981" y="15716"/>
                  <a:pt x="230124" y="16002"/>
                </a:cubicBezTo>
                <a:cubicBezTo>
                  <a:pt x="228314" y="16478"/>
                  <a:pt x="226504" y="17050"/>
                  <a:pt x="224790" y="17717"/>
                </a:cubicBezTo>
                <a:cubicBezTo>
                  <a:pt x="223837" y="18098"/>
                  <a:pt x="222980" y="18479"/>
                  <a:pt x="222028" y="18860"/>
                </a:cubicBezTo>
                <a:cubicBezTo>
                  <a:pt x="220313" y="19717"/>
                  <a:pt x="218599" y="20574"/>
                  <a:pt x="216979" y="21622"/>
                </a:cubicBezTo>
                <a:cubicBezTo>
                  <a:pt x="216313" y="22003"/>
                  <a:pt x="215646" y="22384"/>
                  <a:pt x="214979" y="22860"/>
                </a:cubicBezTo>
                <a:cubicBezTo>
                  <a:pt x="212789" y="24384"/>
                  <a:pt x="210788" y="26099"/>
                  <a:pt x="208883" y="28004"/>
                </a:cubicBezTo>
                <a:cubicBezTo>
                  <a:pt x="208407" y="28480"/>
                  <a:pt x="208026" y="28956"/>
                  <a:pt x="207645" y="29432"/>
                </a:cubicBezTo>
                <a:cubicBezTo>
                  <a:pt x="206311" y="30956"/>
                  <a:pt x="204978" y="32480"/>
                  <a:pt x="203835" y="34100"/>
                </a:cubicBezTo>
                <a:cubicBezTo>
                  <a:pt x="203168" y="34957"/>
                  <a:pt x="202692" y="35909"/>
                  <a:pt x="202121" y="36862"/>
                </a:cubicBezTo>
                <a:cubicBezTo>
                  <a:pt x="201263" y="38195"/>
                  <a:pt x="200501" y="39624"/>
                  <a:pt x="199835" y="41053"/>
                </a:cubicBezTo>
                <a:cubicBezTo>
                  <a:pt x="199263" y="42196"/>
                  <a:pt x="198787" y="43339"/>
                  <a:pt x="198406" y="44482"/>
                </a:cubicBezTo>
                <a:cubicBezTo>
                  <a:pt x="196501" y="49625"/>
                  <a:pt x="195262" y="55150"/>
                  <a:pt x="195262" y="60960"/>
                </a:cubicBezTo>
                <a:cubicBezTo>
                  <a:pt x="195262" y="67247"/>
                  <a:pt x="196501" y="73343"/>
                  <a:pt x="198882" y="79058"/>
                </a:cubicBezTo>
                <a:lnTo>
                  <a:pt x="185737" y="84582"/>
                </a:lnTo>
                <a:cubicBezTo>
                  <a:pt x="182594" y="77057"/>
                  <a:pt x="180975" y="69152"/>
                  <a:pt x="180975" y="60960"/>
                </a:cubicBezTo>
                <a:cubicBezTo>
                  <a:pt x="180975" y="56959"/>
                  <a:pt x="181356" y="53054"/>
                  <a:pt x="182118" y="49244"/>
                </a:cubicBezTo>
                <a:cubicBezTo>
                  <a:pt x="161544" y="47625"/>
                  <a:pt x="143828" y="64484"/>
                  <a:pt x="143828" y="85249"/>
                </a:cubicBezTo>
                <a:cubicBezTo>
                  <a:pt x="143828" y="106013"/>
                  <a:pt x="159830" y="121444"/>
                  <a:pt x="179546" y="121444"/>
                </a:cubicBezTo>
                <a:cubicBezTo>
                  <a:pt x="185166" y="121444"/>
                  <a:pt x="190500" y="120206"/>
                  <a:pt x="195453" y="117634"/>
                </a:cubicBezTo>
                <a:lnTo>
                  <a:pt x="201930" y="130397"/>
                </a:lnTo>
                <a:cubicBezTo>
                  <a:pt x="194977" y="133922"/>
                  <a:pt x="187452" y="135731"/>
                  <a:pt x="179642" y="135731"/>
                </a:cubicBezTo>
                <a:cubicBezTo>
                  <a:pt x="156877" y="135731"/>
                  <a:pt x="137827" y="120206"/>
                  <a:pt x="131826" y="99251"/>
                </a:cubicBezTo>
                <a:cubicBezTo>
                  <a:pt x="120777" y="102870"/>
                  <a:pt x="113062" y="113062"/>
                  <a:pt x="113062" y="125159"/>
                </a:cubicBezTo>
                <a:cubicBezTo>
                  <a:pt x="113062" y="140303"/>
                  <a:pt x="125254" y="152686"/>
                  <a:pt x="140208" y="152686"/>
                </a:cubicBezTo>
                <a:lnTo>
                  <a:pt x="414528" y="152686"/>
                </a:lnTo>
                <a:cubicBezTo>
                  <a:pt x="429482" y="152686"/>
                  <a:pt x="441674" y="140399"/>
                  <a:pt x="441674" y="125159"/>
                </a:cubicBezTo>
                <a:cubicBezTo>
                  <a:pt x="441674" y="111919"/>
                  <a:pt x="432435" y="100870"/>
                  <a:pt x="420148" y="98298"/>
                </a:cubicBezTo>
                <a:cubicBezTo>
                  <a:pt x="418719" y="103823"/>
                  <a:pt x="416433" y="109061"/>
                  <a:pt x="413099" y="113729"/>
                </a:cubicBezTo>
                <a:lnTo>
                  <a:pt x="401574" y="105347"/>
                </a:lnTo>
                <a:cubicBezTo>
                  <a:pt x="405384" y="100013"/>
                  <a:pt x="407479" y="93726"/>
                  <a:pt x="407479" y="87059"/>
                </a:cubicBezTo>
                <a:cubicBezTo>
                  <a:pt x="407479" y="70009"/>
                  <a:pt x="393764" y="56102"/>
                  <a:pt x="376904" y="56102"/>
                </a:cubicBezTo>
                <a:cubicBezTo>
                  <a:pt x="373285" y="56102"/>
                  <a:pt x="369665" y="56959"/>
                  <a:pt x="366236" y="58293"/>
                </a:cubicBezTo>
                <a:cubicBezTo>
                  <a:pt x="366522" y="60389"/>
                  <a:pt x="366903" y="62389"/>
                  <a:pt x="366903" y="64484"/>
                </a:cubicBezTo>
                <a:cubicBezTo>
                  <a:pt x="366903" y="80010"/>
                  <a:pt x="359950" y="94488"/>
                  <a:pt x="347853" y="104108"/>
                </a:cubicBezTo>
                <a:lnTo>
                  <a:pt x="338900" y="92964"/>
                </a:lnTo>
                <a:cubicBezTo>
                  <a:pt x="347567" y="86011"/>
                  <a:pt x="352520" y="75724"/>
                  <a:pt x="352520" y="64484"/>
                </a:cubicBezTo>
                <a:cubicBezTo>
                  <a:pt x="352520" y="60484"/>
                  <a:pt x="351758" y="56579"/>
                  <a:pt x="350520" y="52959"/>
                </a:cubicBezTo>
                <a:cubicBezTo>
                  <a:pt x="350139" y="51911"/>
                  <a:pt x="349949" y="50959"/>
                  <a:pt x="349472" y="49911"/>
                </a:cubicBezTo>
                <a:cubicBezTo>
                  <a:pt x="348615" y="48006"/>
                  <a:pt x="347663" y="46101"/>
                  <a:pt x="346520" y="44387"/>
                </a:cubicBezTo>
                <a:cubicBezTo>
                  <a:pt x="346234" y="44006"/>
                  <a:pt x="345853" y="43625"/>
                  <a:pt x="345567" y="43148"/>
                </a:cubicBezTo>
                <a:cubicBezTo>
                  <a:pt x="344615" y="41815"/>
                  <a:pt x="343567" y="40481"/>
                  <a:pt x="342424" y="39243"/>
                </a:cubicBezTo>
                <a:cubicBezTo>
                  <a:pt x="341948" y="38767"/>
                  <a:pt x="341376" y="38291"/>
                  <a:pt x="340900" y="37814"/>
                </a:cubicBezTo>
                <a:cubicBezTo>
                  <a:pt x="339852" y="36862"/>
                  <a:pt x="338709" y="35909"/>
                  <a:pt x="337566" y="35052"/>
                </a:cubicBezTo>
                <a:cubicBezTo>
                  <a:pt x="336899" y="34576"/>
                  <a:pt x="336328" y="34195"/>
                  <a:pt x="335661" y="33814"/>
                </a:cubicBezTo>
                <a:cubicBezTo>
                  <a:pt x="334518" y="33052"/>
                  <a:pt x="333280" y="32385"/>
                  <a:pt x="332042" y="31814"/>
                </a:cubicBezTo>
                <a:cubicBezTo>
                  <a:pt x="331279" y="31433"/>
                  <a:pt x="330613" y="31147"/>
                  <a:pt x="329851" y="30861"/>
                </a:cubicBezTo>
                <a:cubicBezTo>
                  <a:pt x="328517" y="30290"/>
                  <a:pt x="327089" y="29909"/>
                  <a:pt x="325660" y="29528"/>
                </a:cubicBezTo>
                <a:cubicBezTo>
                  <a:pt x="324993" y="29337"/>
                  <a:pt x="324326" y="29147"/>
                  <a:pt x="323564" y="28956"/>
                </a:cubicBezTo>
                <a:cubicBezTo>
                  <a:pt x="321374" y="28575"/>
                  <a:pt x="319183" y="28289"/>
                  <a:pt x="316897" y="28289"/>
                </a:cubicBezTo>
                <a:cubicBezTo>
                  <a:pt x="314801" y="28289"/>
                  <a:pt x="312801" y="28575"/>
                  <a:pt x="310801" y="28861"/>
                </a:cubicBezTo>
                <a:cubicBezTo>
                  <a:pt x="310229" y="28956"/>
                  <a:pt x="309658" y="29051"/>
                  <a:pt x="309086" y="29242"/>
                </a:cubicBezTo>
                <a:cubicBezTo>
                  <a:pt x="307467" y="29623"/>
                  <a:pt x="305848" y="30099"/>
                  <a:pt x="304324" y="30671"/>
                </a:cubicBezTo>
                <a:cubicBezTo>
                  <a:pt x="303943" y="30766"/>
                  <a:pt x="303562" y="30956"/>
                  <a:pt x="303276" y="31052"/>
                </a:cubicBezTo>
                <a:cubicBezTo>
                  <a:pt x="299180" y="32766"/>
                  <a:pt x="295370" y="35243"/>
                  <a:pt x="292132" y="38481"/>
                </a:cubicBezTo>
                <a:cubicBezTo>
                  <a:pt x="290513" y="40005"/>
                  <a:pt x="288322" y="40767"/>
                  <a:pt x="286226" y="40481"/>
                </a:cubicBezTo>
                <a:cubicBezTo>
                  <a:pt x="284036" y="40196"/>
                  <a:pt x="282130" y="38957"/>
                  <a:pt x="280988" y="37052"/>
                </a:cubicBezTo>
                <a:close/>
                <a:moveTo>
                  <a:pt x="212503" y="87344"/>
                </a:moveTo>
                <a:lnTo>
                  <a:pt x="212503" y="101632"/>
                </a:lnTo>
                <a:cubicBezTo>
                  <a:pt x="226409" y="101632"/>
                  <a:pt x="237649" y="113062"/>
                  <a:pt x="237649" y="127064"/>
                </a:cubicBezTo>
                <a:lnTo>
                  <a:pt x="251936" y="127064"/>
                </a:lnTo>
                <a:cubicBezTo>
                  <a:pt x="251936" y="105156"/>
                  <a:pt x="234220" y="87344"/>
                  <a:pt x="212503" y="87344"/>
                </a:cubicBezTo>
                <a:close/>
                <a:moveTo>
                  <a:pt x="241078" y="40100"/>
                </a:moveTo>
                <a:lnTo>
                  <a:pt x="226790" y="40100"/>
                </a:lnTo>
                <a:cubicBezTo>
                  <a:pt x="226790" y="62008"/>
                  <a:pt x="244507" y="79915"/>
                  <a:pt x="266319" y="79915"/>
                </a:cubicBezTo>
                <a:lnTo>
                  <a:pt x="266319" y="65627"/>
                </a:lnTo>
                <a:cubicBezTo>
                  <a:pt x="252412" y="65627"/>
                  <a:pt x="241078" y="54197"/>
                  <a:pt x="241078" y="40100"/>
                </a:cubicBezTo>
                <a:close/>
                <a:moveTo>
                  <a:pt x="406527" y="145256"/>
                </a:moveTo>
                <a:lnTo>
                  <a:pt x="406527" y="130969"/>
                </a:lnTo>
                <a:cubicBezTo>
                  <a:pt x="392621" y="130969"/>
                  <a:pt x="381286" y="119539"/>
                  <a:pt x="381286" y="105442"/>
                </a:cubicBezTo>
                <a:lnTo>
                  <a:pt x="366998" y="105442"/>
                </a:lnTo>
                <a:cubicBezTo>
                  <a:pt x="366998" y="127349"/>
                  <a:pt x="384715" y="145256"/>
                  <a:pt x="406527" y="145256"/>
                </a:cubicBezTo>
                <a:close/>
                <a:moveTo>
                  <a:pt x="284226" y="433769"/>
                </a:moveTo>
                <a:lnTo>
                  <a:pt x="284226" y="476631"/>
                </a:lnTo>
                <a:lnTo>
                  <a:pt x="410432" y="476631"/>
                </a:lnTo>
                <a:lnTo>
                  <a:pt x="410432" y="490918"/>
                </a:lnTo>
                <a:lnTo>
                  <a:pt x="143732" y="490918"/>
                </a:lnTo>
                <a:lnTo>
                  <a:pt x="143732" y="476631"/>
                </a:lnTo>
                <a:lnTo>
                  <a:pt x="269939" y="476631"/>
                </a:lnTo>
                <a:lnTo>
                  <a:pt x="269939" y="433769"/>
                </a:lnTo>
                <a:lnTo>
                  <a:pt x="25051" y="433769"/>
                </a:lnTo>
                <a:cubicBezTo>
                  <a:pt x="11239" y="433769"/>
                  <a:pt x="0" y="422815"/>
                  <a:pt x="0" y="409289"/>
                </a:cubicBezTo>
                <a:lnTo>
                  <a:pt x="0" y="100870"/>
                </a:lnTo>
                <a:cubicBezTo>
                  <a:pt x="0" y="87344"/>
                  <a:pt x="11239" y="76391"/>
                  <a:pt x="25051" y="76391"/>
                </a:cubicBezTo>
                <a:lnTo>
                  <a:pt x="67723" y="76391"/>
                </a:lnTo>
                <a:lnTo>
                  <a:pt x="67723" y="90678"/>
                </a:lnTo>
                <a:lnTo>
                  <a:pt x="25051" y="90678"/>
                </a:lnTo>
                <a:cubicBezTo>
                  <a:pt x="19145" y="90678"/>
                  <a:pt x="14288" y="95250"/>
                  <a:pt x="14288" y="100870"/>
                </a:cubicBezTo>
                <a:lnTo>
                  <a:pt x="14288" y="362141"/>
                </a:lnTo>
                <a:lnTo>
                  <a:pt x="536829" y="362141"/>
                </a:lnTo>
                <a:lnTo>
                  <a:pt x="536829" y="100870"/>
                </a:lnTo>
                <a:cubicBezTo>
                  <a:pt x="536829" y="95250"/>
                  <a:pt x="531971" y="90678"/>
                  <a:pt x="526066" y="90678"/>
                </a:cubicBezTo>
                <a:lnTo>
                  <a:pt x="486823" y="90678"/>
                </a:lnTo>
                <a:lnTo>
                  <a:pt x="486823" y="76391"/>
                </a:lnTo>
                <a:lnTo>
                  <a:pt x="526066" y="76391"/>
                </a:lnTo>
                <a:cubicBezTo>
                  <a:pt x="539877" y="76391"/>
                  <a:pt x="551117" y="87344"/>
                  <a:pt x="551117" y="100870"/>
                </a:cubicBezTo>
                <a:lnTo>
                  <a:pt x="551117" y="409004"/>
                </a:lnTo>
                <a:cubicBezTo>
                  <a:pt x="551117" y="422529"/>
                  <a:pt x="539877" y="433483"/>
                  <a:pt x="526066" y="433483"/>
                </a:cubicBezTo>
                <a:lnTo>
                  <a:pt x="284417" y="433483"/>
                </a:lnTo>
                <a:close/>
                <a:moveTo>
                  <a:pt x="525875" y="419481"/>
                </a:moveTo>
                <a:cubicBezTo>
                  <a:pt x="531781" y="419481"/>
                  <a:pt x="536639" y="414909"/>
                  <a:pt x="536639" y="409289"/>
                </a:cubicBezTo>
                <a:lnTo>
                  <a:pt x="536639" y="376619"/>
                </a:lnTo>
                <a:lnTo>
                  <a:pt x="14288" y="376619"/>
                </a:lnTo>
                <a:lnTo>
                  <a:pt x="14288" y="409289"/>
                </a:lnTo>
                <a:cubicBezTo>
                  <a:pt x="14288" y="414909"/>
                  <a:pt x="19145" y="419481"/>
                  <a:pt x="25051" y="419481"/>
                </a:cubicBezTo>
                <a:lnTo>
                  <a:pt x="526161" y="419481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ectangle: Rounded Corners 87">
            <a:extLst>
              <a:ext uri="{FF2B5EF4-FFF2-40B4-BE49-F238E27FC236}">
                <a16:creationId xmlns:a16="http://schemas.microsoft.com/office/drawing/2014/main" id="{3270DFB5-BE37-7105-4C6B-AB079DB1B130}"/>
              </a:ext>
            </a:extLst>
          </p:cNvPr>
          <p:cNvSpPr/>
          <p:nvPr/>
        </p:nvSpPr>
        <p:spPr>
          <a:xfrm>
            <a:off x="4593193" y="1800937"/>
            <a:ext cx="1195448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AIOps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A5B819B-ECF3-8B99-F285-9AE668D6235D}"/>
              </a:ext>
            </a:extLst>
          </p:cNvPr>
          <p:cNvSpPr/>
          <p:nvPr/>
        </p:nvSpPr>
        <p:spPr>
          <a:xfrm>
            <a:off x="5914520" y="1023613"/>
            <a:ext cx="479269" cy="381000"/>
          </a:xfrm>
          <a:custGeom>
            <a:avLst/>
            <a:gdLst>
              <a:gd name="connsiteX0" fmla="*/ 235744 w 585787"/>
              <a:gd name="connsiteY0" fmla="*/ 228600 h 471487"/>
              <a:gd name="connsiteX1" fmla="*/ 521494 w 585787"/>
              <a:gd name="connsiteY1" fmla="*/ 228600 h 471487"/>
              <a:gd name="connsiteX2" fmla="*/ 521494 w 585787"/>
              <a:gd name="connsiteY2" fmla="*/ 242888 h 471487"/>
              <a:gd name="connsiteX3" fmla="*/ 235744 w 585787"/>
              <a:gd name="connsiteY3" fmla="*/ 242888 h 471487"/>
              <a:gd name="connsiteX4" fmla="*/ 235744 w 585787"/>
              <a:gd name="connsiteY4" fmla="*/ 228600 h 471487"/>
              <a:gd name="connsiteX5" fmla="*/ 235744 w 585787"/>
              <a:gd name="connsiteY5" fmla="*/ 395288 h 471487"/>
              <a:gd name="connsiteX6" fmla="*/ 521494 w 585787"/>
              <a:gd name="connsiteY6" fmla="*/ 395288 h 471487"/>
              <a:gd name="connsiteX7" fmla="*/ 521494 w 585787"/>
              <a:gd name="connsiteY7" fmla="*/ 381000 h 471487"/>
              <a:gd name="connsiteX8" fmla="*/ 235744 w 585787"/>
              <a:gd name="connsiteY8" fmla="*/ 381000 h 471487"/>
              <a:gd name="connsiteX9" fmla="*/ 235744 w 585787"/>
              <a:gd name="connsiteY9" fmla="*/ 395288 h 471487"/>
              <a:gd name="connsiteX10" fmla="*/ 0 w 585787"/>
              <a:gd name="connsiteY10" fmla="*/ 464344 h 471487"/>
              <a:gd name="connsiteX11" fmla="*/ 0 w 585787"/>
              <a:gd name="connsiteY11" fmla="*/ 7144 h 471487"/>
              <a:gd name="connsiteX12" fmla="*/ 7144 w 585787"/>
              <a:gd name="connsiteY12" fmla="*/ 0 h 471487"/>
              <a:gd name="connsiteX13" fmla="*/ 578644 w 585787"/>
              <a:gd name="connsiteY13" fmla="*/ 0 h 471487"/>
              <a:gd name="connsiteX14" fmla="*/ 585788 w 585787"/>
              <a:gd name="connsiteY14" fmla="*/ 7144 h 471487"/>
              <a:gd name="connsiteX15" fmla="*/ 585788 w 585787"/>
              <a:gd name="connsiteY15" fmla="*/ 464344 h 471487"/>
              <a:gd name="connsiteX16" fmla="*/ 578644 w 585787"/>
              <a:gd name="connsiteY16" fmla="*/ 471488 h 471487"/>
              <a:gd name="connsiteX17" fmla="*/ 7144 w 585787"/>
              <a:gd name="connsiteY17" fmla="*/ 471488 h 471487"/>
              <a:gd name="connsiteX18" fmla="*/ 0 w 585787"/>
              <a:gd name="connsiteY18" fmla="*/ 464344 h 471487"/>
              <a:gd name="connsiteX19" fmla="*/ 14288 w 585787"/>
              <a:gd name="connsiteY19" fmla="*/ 152400 h 471487"/>
              <a:gd name="connsiteX20" fmla="*/ 571500 w 585787"/>
              <a:gd name="connsiteY20" fmla="*/ 152400 h 471487"/>
              <a:gd name="connsiteX21" fmla="*/ 571500 w 585787"/>
              <a:gd name="connsiteY21" fmla="*/ 14288 h 471487"/>
              <a:gd name="connsiteX22" fmla="*/ 14288 w 585787"/>
              <a:gd name="connsiteY22" fmla="*/ 14288 h 471487"/>
              <a:gd name="connsiteX23" fmla="*/ 14288 w 585787"/>
              <a:gd name="connsiteY23" fmla="*/ 152400 h 471487"/>
              <a:gd name="connsiteX24" fmla="*/ 14288 w 585787"/>
              <a:gd name="connsiteY24" fmla="*/ 304800 h 471487"/>
              <a:gd name="connsiteX25" fmla="*/ 571500 w 585787"/>
              <a:gd name="connsiteY25" fmla="*/ 304800 h 471487"/>
              <a:gd name="connsiteX26" fmla="*/ 571500 w 585787"/>
              <a:gd name="connsiteY26" fmla="*/ 166688 h 471487"/>
              <a:gd name="connsiteX27" fmla="*/ 14288 w 585787"/>
              <a:gd name="connsiteY27" fmla="*/ 166688 h 471487"/>
              <a:gd name="connsiteX28" fmla="*/ 14288 w 585787"/>
              <a:gd name="connsiteY28" fmla="*/ 304800 h 471487"/>
              <a:gd name="connsiteX29" fmla="*/ 14288 w 585787"/>
              <a:gd name="connsiteY29" fmla="*/ 457200 h 471487"/>
              <a:gd name="connsiteX30" fmla="*/ 571500 w 585787"/>
              <a:gd name="connsiteY30" fmla="*/ 457200 h 471487"/>
              <a:gd name="connsiteX31" fmla="*/ 571500 w 585787"/>
              <a:gd name="connsiteY31" fmla="*/ 319088 h 471487"/>
              <a:gd name="connsiteX32" fmla="*/ 14288 w 585787"/>
              <a:gd name="connsiteY32" fmla="*/ 319088 h 471487"/>
              <a:gd name="connsiteX33" fmla="*/ 14288 w 585787"/>
              <a:gd name="connsiteY33" fmla="*/ 457200 h 471487"/>
              <a:gd name="connsiteX34" fmla="*/ 235744 w 585787"/>
              <a:gd name="connsiteY34" fmla="*/ 90488 h 471487"/>
              <a:gd name="connsiteX35" fmla="*/ 521494 w 585787"/>
              <a:gd name="connsiteY35" fmla="*/ 90488 h 471487"/>
              <a:gd name="connsiteX36" fmla="*/ 521494 w 585787"/>
              <a:gd name="connsiteY36" fmla="*/ 76200 h 471487"/>
              <a:gd name="connsiteX37" fmla="*/ 235744 w 585787"/>
              <a:gd name="connsiteY37" fmla="*/ 76200 h 471487"/>
              <a:gd name="connsiteX38" fmla="*/ 235744 w 585787"/>
              <a:gd name="connsiteY38" fmla="*/ 90488 h 471487"/>
              <a:gd name="connsiteX39" fmla="*/ 64389 w 585787"/>
              <a:gd name="connsiteY39" fmla="*/ 73819 h 471487"/>
              <a:gd name="connsiteX40" fmla="*/ 54864 w 585787"/>
              <a:gd name="connsiteY40" fmla="*/ 83344 h 471487"/>
              <a:gd name="connsiteX41" fmla="*/ 64389 w 585787"/>
              <a:gd name="connsiteY41" fmla="*/ 92869 h 471487"/>
              <a:gd name="connsiteX42" fmla="*/ 73914 w 585787"/>
              <a:gd name="connsiteY42" fmla="*/ 83344 h 471487"/>
              <a:gd name="connsiteX43" fmla="*/ 64389 w 585787"/>
              <a:gd name="connsiteY43" fmla="*/ 73819 h 471487"/>
              <a:gd name="connsiteX44" fmla="*/ 121444 w 585787"/>
              <a:gd name="connsiteY44" fmla="*/ 73819 h 471487"/>
              <a:gd name="connsiteX45" fmla="*/ 111919 w 585787"/>
              <a:gd name="connsiteY45" fmla="*/ 83344 h 471487"/>
              <a:gd name="connsiteX46" fmla="*/ 121444 w 585787"/>
              <a:gd name="connsiteY46" fmla="*/ 92869 h 471487"/>
              <a:gd name="connsiteX47" fmla="*/ 130969 w 585787"/>
              <a:gd name="connsiteY47" fmla="*/ 83344 h 471487"/>
              <a:gd name="connsiteX48" fmla="*/ 121444 w 585787"/>
              <a:gd name="connsiteY48" fmla="*/ 73819 h 471487"/>
              <a:gd name="connsiteX49" fmla="*/ 178594 w 585787"/>
              <a:gd name="connsiteY49" fmla="*/ 73819 h 471487"/>
              <a:gd name="connsiteX50" fmla="*/ 169069 w 585787"/>
              <a:gd name="connsiteY50" fmla="*/ 83344 h 471487"/>
              <a:gd name="connsiteX51" fmla="*/ 178594 w 585787"/>
              <a:gd name="connsiteY51" fmla="*/ 92869 h 471487"/>
              <a:gd name="connsiteX52" fmla="*/ 188119 w 585787"/>
              <a:gd name="connsiteY52" fmla="*/ 83344 h 471487"/>
              <a:gd name="connsiteX53" fmla="*/ 178594 w 585787"/>
              <a:gd name="connsiteY53" fmla="*/ 73819 h 471487"/>
              <a:gd name="connsiteX54" fmla="*/ 64389 w 585787"/>
              <a:gd name="connsiteY54" fmla="*/ 226219 h 471487"/>
              <a:gd name="connsiteX55" fmla="*/ 54864 w 585787"/>
              <a:gd name="connsiteY55" fmla="*/ 235744 h 471487"/>
              <a:gd name="connsiteX56" fmla="*/ 64389 w 585787"/>
              <a:gd name="connsiteY56" fmla="*/ 245269 h 471487"/>
              <a:gd name="connsiteX57" fmla="*/ 73914 w 585787"/>
              <a:gd name="connsiteY57" fmla="*/ 235744 h 471487"/>
              <a:gd name="connsiteX58" fmla="*/ 64389 w 585787"/>
              <a:gd name="connsiteY58" fmla="*/ 226219 h 471487"/>
              <a:gd name="connsiteX59" fmla="*/ 121444 w 585787"/>
              <a:gd name="connsiteY59" fmla="*/ 226219 h 471487"/>
              <a:gd name="connsiteX60" fmla="*/ 111919 w 585787"/>
              <a:gd name="connsiteY60" fmla="*/ 235744 h 471487"/>
              <a:gd name="connsiteX61" fmla="*/ 121444 w 585787"/>
              <a:gd name="connsiteY61" fmla="*/ 245269 h 471487"/>
              <a:gd name="connsiteX62" fmla="*/ 130969 w 585787"/>
              <a:gd name="connsiteY62" fmla="*/ 235744 h 471487"/>
              <a:gd name="connsiteX63" fmla="*/ 121444 w 585787"/>
              <a:gd name="connsiteY63" fmla="*/ 226219 h 471487"/>
              <a:gd name="connsiteX64" fmla="*/ 178594 w 585787"/>
              <a:gd name="connsiteY64" fmla="*/ 226219 h 471487"/>
              <a:gd name="connsiteX65" fmla="*/ 169069 w 585787"/>
              <a:gd name="connsiteY65" fmla="*/ 235744 h 471487"/>
              <a:gd name="connsiteX66" fmla="*/ 178594 w 585787"/>
              <a:gd name="connsiteY66" fmla="*/ 245269 h 471487"/>
              <a:gd name="connsiteX67" fmla="*/ 188119 w 585787"/>
              <a:gd name="connsiteY67" fmla="*/ 235744 h 471487"/>
              <a:gd name="connsiteX68" fmla="*/ 178594 w 585787"/>
              <a:gd name="connsiteY68" fmla="*/ 226219 h 471487"/>
              <a:gd name="connsiteX69" fmla="*/ 64389 w 585787"/>
              <a:gd name="connsiteY69" fmla="*/ 378619 h 471487"/>
              <a:gd name="connsiteX70" fmla="*/ 54864 w 585787"/>
              <a:gd name="connsiteY70" fmla="*/ 388144 h 471487"/>
              <a:gd name="connsiteX71" fmla="*/ 64389 w 585787"/>
              <a:gd name="connsiteY71" fmla="*/ 397669 h 471487"/>
              <a:gd name="connsiteX72" fmla="*/ 73914 w 585787"/>
              <a:gd name="connsiteY72" fmla="*/ 388144 h 471487"/>
              <a:gd name="connsiteX73" fmla="*/ 64389 w 585787"/>
              <a:gd name="connsiteY73" fmla="*/ 378619 h 471487"/>
              <a:gd name="connsiteX74" fmla="*/ 121444 w 585787"/>
              <a:gd name="connsiteY74" fmla="*/ 378619 h 471487"/>
              <a:gd name="connsiteX75" fmla="*/ 111919 w 585787"/>
              <a:gd name="connsiteY75" fmla="*/ 388144 h 471487"/>
              <a:gd name="connsiteX76" fmla="*/ 121444 w 585787"/>
              <a:gd name="connsiteY76" fmla="*/ 397669 h 471487"/>
              <a:gd name="connsiteX77" fmla="*/ 130969 w 585787"/>
              <a:gd name="connsiteY77" fmla="*/ 388144 h 471487"/>
              <a:gd name="connsiteX78" fmla="*/ 121444 w 585787"/>
              <a:gd name="connsiteY78" fmla="*/ 378619 h 471487"/>
              <a:gd name="connsiteX79" fmla="*/ 178594 w 585787"/>
              <a:gd name="connsiteY79" fmla="*/ 378619 h 471487"/>
              <a:gd name="connsiteX80" fmla="*/ 169069 w 585787"/>
              <a:gd name="connsiteY80" fmla="*/ 388144 h 471487"/>
              <a:gd name="connsiteX81" fmla="*/ 178594 w 585787"/>
              <a:gd name="connsiteY81" fmla="*/ 397669 h 471487"/>
              <a:gd name="connsiteX82" fmla="*/ 188119 w 585787"/>
              <a:gd name="connsiteY82" fmla="*/ 388144 h 471487"/>
              <a:gd name="connsiteX83" fmla="*/ 178594 w 585787"/>
              <a:gd name="connsiteY83" fmla="*/ 378619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85787" h="471487">
                <a:moveTo>
                  <a:pt x="235744" y="228600"/>
                </a:moveTo>
                <a:lnTo>
                  <a:pt x="521494" y="228600"/>
                </a:lnTo>
                <a:lnTo>
                  <a:pt x="521494" y="242888"/>
                </a:lnTo>
                <a:lnTo>
                  <a:pt x="235744" y="242888"/>
                </a:lnTo>
                <a:lnTo>
                  <a:pt x="235744" y="228600"/>
                </a:lnTo>
                <a:close/>
                <a:moveTo>
                  <a:pt x="235744" y="395288"/>
                </a:moveTo>
                <a:lnTo>
                  <a:pt x="521494" y="395288"/>
                </a:lnTo>
                <a:lnTo>
                  <a:pt x="521494" y="381000"/>
                </a:lnTo>
                <a:lnTo>
                  <a:pt x="235744" y="381000"/>
                </a:lnTo>
                <a:lnTo>
                  <a:pt x="235744" y="395288"/>
                </a:lnTo>
                <a:close/>
                <a:moveTo>
                  <a:pt x="0" y="464344"/>
                </a:moveTo>
                <a:lnTo>
                  <a:pt x="0" y="7144"/>
                </a:lnTo>
                <a:cubicBezTo>
                  <a:pt x="0" y="3239"/>
                  <a:pt x="3239" y="0"/>
                  <a:pt x="7144" y="0"/>
                </a:cubicBezTo>
                <a:lnTo>
                  <a:pt x="578644" y="0"/>
                </a:lnTo>
                <a:cubicBezTo>
                  <a:pt x="582549" y="0"/>
                  <a:pt x="585788" y="3239"/>
                  <a:pt x="585788" y="7144"/>
                </a:cubicBezTo>
                <a:lnTo>
                  <a:pt x="585788" y="464344"/>
                </a:lnTo>
                <a:cubicBezTo>
                  <a:pt x="585788" y="468249"/>
                  <a:pt x="582549" y="471488"/>
                  <a:pt x="578644" y="471488"/>
                </a:cubicBezTo>
                <a:lnTo>
                  <a:pt x="7144" y="471488"/>
                </a:lnTo>
                <a:cubicBezTo>
                  <a:pt x="3239" y="471488"/>
                  <a:pt x="0" y="468249"/>
                  <a:pt x="0" y="464344"/>
                </a:cubicBezTo>
                <a:close/>
                <a:moveTo>
                  <a:pt x="14288" y="152400"/>
                </a:moveTo>
                <a:lnTo>
                  <a:pt x="571500" y="152400"/>
                </a:lnTo>
                <a:lnTo>
                  <a:pt x="571500" y="14288"/>
                </a:lnTo>
                <a:lnTo>
                  <a:pt x="14288" y="14288"/>
                </a:lnTo>
                <a:lnTo>
                  <a:pt x="14288" y="152400"/>
                </a:lnTo>
                <a:close/>
                <a:moveTo>
                  <a:pt x="14288" y="304800"/>
                </a:moveTo>
                <a:lnTo>
                  <a:pt x="571500" y="304800"/>
                </a:lnTo>
                <a:lnTo>
                  <a:pt x="571500" y="166688"/>
                </a:lnTo>
                <a:lnTo>
                  <a:pt x="14288" y="166688"/>
                </a:lnTo>
                <a:lnTo>
                  <a:pt x="14288" y="304800"/>
                </a:lnTo>
                <a:close/>
                <a:moveTo>
                  <a:pt x="14288" y="457200"/>
                </a:moveTo>
                <a:lnTo>
                  <a:pt x="571500" y="457200"/>
                </a:lnTo>
                <a:lnTo>
                  <a:pt x="571500" y="319088"/>
                </a:lnTo>
                <a:lnTo>
                  <a:pt x="14288" y="319088"/>
                </a:lnTo>
                <a:lnTo>
                  <a:pt x="14288" y="457200"/>
                </a:lnTo>
                <a:close/>
                <a:moveTo>
                  <a:pt x="235744" y="90488"/>
                </a:moveTo>
                <a:lnTo>
                  <a:pt x="521494" y="90488"/>
                </a:lnTo>
                <a:lnTo>
                  <a:pt x="521494" y="76200"/>
                </a:lnTo>
                <a:lnTo>
                  <a:pt x="235744" y="76200"/>
                </a:lnTo>
                <a:lnTo>
                  <a:pt x="235744" y="90488"/>
                </a:lnTo>
                <a:close/>
                <a:moveTo>
                  <a:pt x="64389" y="73819"/>
                </a:moveTo>
                <a:cubicBezTo>
                  <a:pt x="59150" y="73819"/>
                  <a:pt x="54864" y="78105"/>
                  <a:pt x="54864" y="83344"/>
                </a:cubicBezTo>
                <a:cubicBezTo>
                  <a:pt x="54864" y="88582"/>
                  <a:pt x="59150" y="92869"/>
                  <a:pt x="64389" y="92869"/>
                </a:cubicBezTo>
                <a:cubicBezTo>
                  <a:pt x="69628" y="92869"/>
                  <a:pt x="73914" y="88582"/>
                  <a:pt x="73914" y="83344"/>
                </a:cubicBezTo>
                <a:cubicBezTo>
                  <a:pt x="73914" y="78105"/>
                  <a:pt x="69628" y="73819"/>
                  <a:pt x="64389" y="73819"/>
                </a:cubicBezTo>
                <a:close/>
                <a:moveTo>
                  <a:pt x="121444" y="73819"/>
                </a:moveTo>
                <a:cubicBezTo>
                  <a:pt x="116205" y="73819"/>
                  <a:pt x="111919" y="78105"/>
                  <a:pt x="111919" y="83344"/>
                </a:cubicBezTo>
                <a:cubicBezTo>
                  <a:pt x="111919" y="88582"/>
                  <a:pt x="116205" y="92869"/>
                  <a:pt x="121444" y="92869"/>
                </a:cubicBezTo>
                <a:cubicBezTo>
                  <a:pt x="126682" y="92869"/>
                  <a:pt x="130969" y="88582"/>
                  <a:pt x="130969" y="83344"/>
                </a:cubicBezTo>
                <a:cubicBezTo>
                  <a:pt x="130969" y="78105"/>
                  <a:pt x="126682" y="73819"/>
                  <a:pt x="121444" y="73819"/>
                </a:cubicBezTo>
                <a:close/>
                <a:moveTo>
                  <a:pt x="178594" y="73819"/>
                </a:moveTo>
                <a:cubicBezTo>
                  <a:pt x="173355" y="73819"/>
                  <a:pt x="169069" y="78105"/>
                  <a:pt x="169069" y="83344"/>
                </a:cubicBezTo>
                <a:cubicBezTo>
                  <a:pt x="169069" y="88582"/>
                  <a:pt x="173355" y="92869"/>
                  <a:pt x="178594" y="92869"/>
                </a:cubicBezTo>
                <a:cubicBezTo>
                  <a:pt x="183833" y="92869"/>
                  <a:pt x="188119" y="88582"/>
                  <a:pt x="188119" y="83344"/>
                </a:cubicBezTo>
                <a:cubicBezTo>
                  <a:pt x="188119" y="78105"/>
                  <a:pt x="183833" y="73819"/>
                  <a:pt x="178594" y="73819"/>
                </a:cubicBezTo>
                <a:close/>
                <a:moveTo>
                  <a:pt x="64389" y="226219"/>
                </a:moveTo>
                <a:cubicBezTo>
                  <a:pt x="59150" y="226219"/>
                  <a:pt x="54864" y="230505"/>
                  <a:pt x="54864" y="235744"/>
                </a:cubicBezTo>
                <a:cubicBezTo>
                  <a:pt x="54864" y="240983"/>
                  <a:pt x="59150" y="245269"/>
                  <a:pt x="64389" y="245269"/>
                </a:cubicBezTo>
                <a:cubicBezTo>
                  <a:pt x="69628" y="245269"/>
                  <a:pt x="73914" y="240983"/>
                  <a:pt x="73914" y="235744"/>
                </a:cubicBezTo>
                <a:cubicBezTo>
                  <a:pt x="73914" y="230505"/>
                  <a:pt x="69628" y="226219"/>
                  <a:pt x="64389" y="226219"/>
                </a:cubicBezTo>
                <a:close/>
                <a:moveTo>
                  <a:pt x="121444" y="226219"/>
                </a:moveTo>
                <a:cubicBezTo>
                  <a:pt x="116205" y="226219"/>
                  <a:pt x="111919" y="230505"/>
                  <a:pt x="111919" y="235744"/>
                </a:cubicBezTo>
                <a:cubicBezTo>
                  <a:pt x="111919" y="240983"/>
                  <a:pt x="116205" y="245269"/>
                  <a:pt x="121444" y="245269"/>
                </a:cubicBezTo>
                <a:cubicBezTo>
                  <a:pt x="126682" y="245269"/>
                  <a:pt x="130969" y="240983"/>
                  <a:pt x="130969" y="235744"/>
                </a:cubicBezTo>
                <a:cubicBezTo>
                  <a:pt x="130969" y="230505"/>
                  <a:pt x="126682" y="226219"/>
                  <a:pt x="121444" y="226219"/>
                </a:cubicBezTo>
                <a:close/>
                <a:moveTo>
                  <a:pt x="178594" y="226219"/>
                </a:moveTo>
                <a:cubicBezTo>
                  <a:pt x="173355" y="226219"/>
                  <a:pt x="169069" y="230505"/>
                  <a:pt x="169069" y="235744"/>
                </a:cubicBezTo>
                <a:cubicBezTo>
                  <a:pt x="169069" y="240983"/>
                  <a:pt x="173355" y="245269"/>
                  <a:pt x="178594" y="245269"/>
                </a:cubicBezTo>
                <a:cubicBezTo>
                  <a:pt x="183833" y="245269"/>
                  <a:pt x="188119" y="240983"/>
                  <a:pt x="188119" y="235744"/>
                </a:cubicBezTo>
                <a:cubicBezTo>
                  <a:pt x="188119" y="230505"/>
                  <a:pt x="183833" y="226219"/>
                  <a:pt x="178594" y="226219"/>
                </a:cubicBezTo>
                <a:close/>
                <a:moveTo>
                  <a:pt x="64389" y="378619"/>
                </a:moveTo>
                <a:cubicBezTo>
                  <a:pt x="59150" y="378619"/>
                  <a:pt x="54864" y="382905"/>
                  <a:pt x="54864" y="388144"/>
                </a:cubicBezTo>
                <a:cubicBezTo>
                  <a:pt x="54864" y="393383"/>
                  <a:pt x="59150" y="397669"/>
                  <a:pt x="64389" y="397669"/>
                </a:cubicBezTo>
                <a:cubicBezTo>
                  <a:pt x="69628" y="397669"/>
                  <a:pt x="73914" y="393383"/>
                  <a:pt x="73914" y="388144"/>
                </a:cubicBezTo>
                <a:cubicBezTo>
                  <a:pt x="73914" y="382905"/>
                  <a:pt x="69628" y="378619"/>
                  <a:pt x="64389" y="378619"/>
                </a:cubicBezTo>
                <a:close/>
                <a:moveTo>
                  <a:pt x="121444" y="378619"/>
                </a:moveTo>
                <a:cubicBezTo>
                  <a:pt x="116205" y="378619"/>
                  <a:pt x="111919" y="382905"/>
                  <a:pt x="111919" y="388144"/>
                </a:cubicBezTo>
                <a:cubicBezTo>
                  <a:pt x="111919" y="393383"/>
                  <a:pt x="116205" y="397669"/>
                  <a:pt x="121444" y="397669"/>
                </a:cubicBezTo>
                <a:cubicBezTo>
                  <a:pt x="126682" y="397669"/>
                  <a:pt x="130969" y="393383"/>
                  <a:pt x="130969" y="388144"/>
                </a:cubicBezTo>
                <a:cubicBezTo>
                  <a:pt x="130969" y="382905"/>
                  <a:pt x="126682" y="378619"/>
                  <a:pt x="121444" y="378619"/>
                </a:cubicBezTo>
                <a:close/>
                <a:moveTo>
                  <a:pt x="178594" y="378619"/>
                </a:moveTo>
                <a:cubicBezTo>
                  <a:pt x="173355" y="378619"/>
                  <a:pt x="169069" y="382905"/>
                  <a:pt x="169069" y="388144"/>
                </a:cubicBezTo>
                <a:cubicBezTo>
                  <a:pt x="169069" y="393383"/>
                  <a:pt x="173355" y="397669"/>
                  <a:pt x="178594" y="397669"/>
                </a:cubicBezTo>
                <a:cubicBezTo>
                  <a:pt x="183833" y="397669"/>
                  <a:pt x="188119" y="393383"/>
                  <a:pt x="188119" y="388144"/>
                </a:cubicBezTo>
                <a:cubicBezTo>
                  <a:pt x="188119" y="382905"/>
                  <a:pt x="183833" y="378619"/>
                  <a:pt x="178594" y="37861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: Rounded Corners 87">
            <a:extLst>
              <a:ext uri="{FF2B5EF4-FFF2-40B4-BE49-F238E27FC236}">
                <a16:creationId xmlns:a16="http://schemas.microsoft.com/office/drawing/2014/main" id="{908388AF-1FF5-EF6F-2500-0CFD509A3A17}"/>
              </a:ext>
            </a:extLst>
          </p:cNvPr>
          <p:cNvSpPr/>
          <p:nvPr/>
        </p:nvSpPr>
        <p:spPr>
          <a:xfrm>
            <a:off x="4593192" y="1246891"/>
            <a:ext cx="1195449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OSS/BSS stack</a:t>
            </a:r>
          </a:p>
        </p:txBody>
      </p:sp>
      <p:cxnSp>
        <p:nvCxnSpPr>
          <p:cNvPr id="15" name="Elbow Connector 106">
            <a:extLst>
              <a:ext uri="{FF2B5EF4-FFF2-40B4-BE49-F238E27FC236}">
                <a16:creationId xmlns:a16="http://schemas.microsoft.com/office/drawing/2014/main" id="{632E595F-47E9-5330-FD3B-2956B2ECA20F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338641" y="-101042"/>
            <a:ext cx="184308" cy="2819764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3658C7E-4FFA-5EA0-4DD1-00C83712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79" y="1210042"/>
            <a:ext cx="824138" cy="3133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43EC48B-94F0-3549-9648-309B45C46299}"/>
              </a:ext>
            </a:extLst>
          </p:cNvPr>
          <p:cNvSpPr/>
          <p:nvPr/>
        </p:nvSpPr>
        <p:spPr>
          <a:xfrm>
            <a:off x="2640466" y="1400994"/>
            <a:ext cx="760893" cy="7540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87">
            <a:extLst>
              <a:ext uri="{FF2B5EF4-FFF2-40B4-BE49-F238E27FC236}">
                <a16:creationId xmlns:a16="http://schemas.microsoft.com/office/drawing/2014/main" id="{AA6E0202-82AB-70A1-654B-CC0DCC30224A}"/>
              </a:ext>
            </a:extLst>
          </p:cNvPr>
          <p:cNvSpPr/>
          <p:nvPr/>
        </p:nvSpPr>
        <p:spPr>
          <a:xfrm>
            <a:off x="2771594" y="2166000"/>
            <a:ext cx="503585" cy="21644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Reduced staff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8242A-E745-55EF-BB4E-3531FF453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5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Center APIs</a:t>
            </a:r>
          </a:p>
        </p:txBody>
      </p:sp>
    </p:spTree>
    <p:extLst>
      <p:ext uri="{BB962C8B-B14F-4D97-AF65-F5344CB8AC3E}">
        <p14:creationId xmlns:p14="http://schemas.microsoft.com/office/powerpoint/2010/main" val="33315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3905D4E-7451-B71B-FE27-D98D5449F348}"/>
              </a:ext>
            </a:extLst>
          </p:cNvPr>
          <p:cNvGrpSpPr/>
          <p:nvPr/>
        </p:nvGrpSpPr>
        <p:grpSpPr>
          <a:xfrm>
            <a:off x="7041995" y="3128156"/>
            <a:ext cx="1597377" cy="1610288"/>
            <a:chOff x="864144" y="1554785"/>
            <a:chExt cx="3157579" cy="318310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91E531-1BAA-C010-0E02-03533BF80D81}"/>
                </a:ext>
              </a:extLst>
            </p:cNvPr>
            <p:cNvSpPr/>
            <p:nvPr/>
          </p:nvSpPr>
          <p:spPr>
            <a:xfrm>
              <a:off x="864144" y="1554785"/>
              <a:ext cx="3157579" cy="31831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28739F3-5786-966F-B5F0-86003FAEA80A}"/>
                </a:ext>
              </a:extLst>
            </p:cNvPr>
            <p:cNvGrpSpPr/>
            <p:nvPr/>
          </p:nvGrpSpPr>
          <p:grpSpPr>
            <a:xfrm>
              <a:off x="1198821" y="2438490"/>
              <a:ext cx="1071314" cy="572031"/>
              <a:chOff x="1198821" y="2493397"/>
              <a:chExt cx="1071314" cy="572031"/>
            </a:xfrm>
          </p:grpSpPr>
          <p:pic>
            <p:nvPicPr>
              <p:cNvPr id="158" name="Picture 1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35E9848-A606-1475-197D-6B3D36936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578" t="17791" r="25409" b="16860"/>
              <a:stretch/>
            </p:blipFill>
            <p:spPr>
              <a:xfrm>
                <a:off x="1198821" y="2600508"/>
                <a:ext cx="477080" cy="357809"/>
              </a:xfrm>
              <a:prstGeom prst="rect">
                <a:avLst/>
              </a:prstGeom>
            </p:spPr>
          </p:pic>
          <p:pic>
            <p:nvPicPr>
              <p:cNvPr id="159" name="Picture 158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250382E3-938E-B35B-37AC-C2586FB9CA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37" t="25743" r="35640" b="27149"/>
              <a:stretch/>
            </p:blipFill>
            <p:spPr>
              <a:xfrm>
                <a:off x="1697581" y="2493397"/>
                <a:ext cx="572554" cy="572031"/>
              </a:xfrm>
              <a:prstGeom prst="rect">
                <a:avLst/>
              </a:prstGeom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4D15C55-FB24-109B-4C43-2E06B549AC22}"/>
                </a:ext>
              </a:extLst>
            </p:cNvPr>
            <p:cNvGrpSpPr/>
            <p:nvPr/>
          </p:nvGrpSpPr>
          <p:grpSpPr>
            <a:xfrm>
              <a:off x="2527432" y="2456149"/>
              <a:ext cx="1058958" cy="536713"/>
              <a:chOff x="2527432" y="2511056"/>
              <a:chExt cx="1058958" cy="536713"/>
            </a:xfrm>
          </p:grpSpPr>
          <p:pic>
            <p:nvPicPr>
              <p:cNvPr id="155" name="Picture 15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77CD79D8-1D3A-B6EC-117B-F018954AE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063" t="21421" r="25201" b="19281"/>
              <a:stretch/>
            </p:blipFill>
            <p:spPr>
              <a:xfrm>
                <a:off x="2527432" y="2617073"/>
                <a:ext cx="503583" cy="324679"/>
              </a:xfrm>
              <a:prstGeom prst="rect">
                <a:avLst/>
              </a:prstGeom>
            </p:spPr>
          </p:pic>
          <p:pic>
            <p:nvPicPr>
              <p:cNvPr id="156" name="Picture 155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29F02000-16E5-32E4-F60A-7608CC5A2C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613" t="27601" r="37024" b="28199"/>
              <a:stretch/>
            </p:blipFill>
            <p:spPr>
              <a:xfrm>
                <a:off x="3038862" y="2511056"/>
                <a:ext cx="547528" cy="536713"/>
              </a:xfrm>
              <a:prstGeom prst="rect">
                <a:avLst/>
              </a:pr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A20FC6-9DEC-EE32-FED8-ED70E6A65CDD}"/>
                </a:ext>
              </a:extLst>
            </p:cNvPr>
            <p:cNvGrpSpPr/>
            <p:nvPr/>
          </p:nvGrpSpPr>
          <p:grpSpPr>
            <a:xfrm>
              <a:off x="1649897" y="3896215"/>
              <a:ext cx="1563756" cy="583097"/>
              <a:chOff x="1649897" y="3896215"/>
              <a:chExt cx="1563756" cy="583097"/>
            </a:xfrm>
          </p:grpSpPr>
          <p:pic>
            <p:nvPicPr>
              <p:cNvPr id="152" name="Picture 151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0228B1EE-B132-2E5C-D67C-AD6329000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08" t="17608" r="23938" b="16374"/>
              <a:stretch/>
            </p:blipFill>
            <p:spPr>
              <a:xfrm>
                <a:off x="1649897" y="3916095"/>
                <a:ext cx="768626" cy="543339"/>
              </a:xfrm>
              <a:prstGeom prst="rect">
                <a:avLst/>
              </a:prstGeom>
            </p:spPr>
          </p:pic>
          <p:pic>
            <p:nvPicPr>
              <p:cNvPr id="153" name="Picture 152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07D05049-9795-5923-5B93-3C9FE57A5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25" t="14390" r="22515" b="14761"/>
              <a:stretch/>
            </p:blipFill>
            <p:spPr>
              <a:xfrm>
                <a:off x="2431775" y="3896215"/>
                <a:ext cx="781878" cy="583097"/>
              </a:xfrm>
              <a:prstGeom prst="rect">
                <a:avLst/>
              </a:prstGeom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A75C737-47A1-364B-99E2-9707DE4C32F4}"/>
                </a:ext>
              </a:extLst>
            </p:cNvPr>
            <p:cNvGrpSpPr/>
            <p:nvPr/>
          </p:nvGrpSpPr>
          <p:grpSpPr>
            <a:xfrm>
              <a:off x="933327" y="3054768"/>
              <a:ext cx="3019213" cy="324678"/>
              <a:chOff x="904567" y="3115273"/>
              <a:chExt cx="3019213" cy="324678"/>
            </a:xfrm>
          </p:grpSpPr>
          <p:pic>
            <p:nvPicPr>
              <p:cNvPr id="148" name="Picture 147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7E0E1619-27BE-C3CA-00E1-F1E7CD3049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1701530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49" name="Picture 14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D86F22D4-A55F-6D07-B209-21C85F67B3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904567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50" name="Picture 14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AE63E6D6-25E0-DADC-BBC2-FC3B664B5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2498493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51" name="Picture 15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B049C346-DD97-DAAA-15DA-F9F86145F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3295455" y="3115273"/>
                <a:ext cx="628325" cy="324678"/>
              </a:xfrm>
              <a:prstGeom prst="rect">
                <a:avLst/>
              </a:prstGeom>
            </p:spPr>
          </p:pic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5E45F56-979B-22E3-88F0-CAA2F3D3AFBB}"/>
                </a:ext>
              </a:extLst>
            </p:cNvPr>
            <p:cNvGrpSpPr/>
            <p:nvPr/>
          </p:nvGrpSpPr>
          <p:grpSpPr>
            <a:xfrm>
              <a:off x="1115914" y="3458887"/>
              <a:ext cx="2654038" cy="384314"/>
              <a:chOff x="1155535" y="3486557"/>
              <a:chExt cx="2654038" cy="384314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F878CB7-4CA1-4B00-B9AA-77D1A597DAA9}"/>
                  </a:ext>
                </a:extLst>
              </p:cNvPr>
              <p:cNvGrpSpPr/>
              <p:nvPr/>
            </p:nvGrpSpPr>
            <p:grpSpPr>
              <a:xfrm>
                <a:off x="2573222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145" name="Picture 14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E2AB9FC-606C-CB47-58B1-22389E277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46" name="Picture 14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B745A7A-5920-90F4-BC86-1A458B113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47" name="Picture 14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933C1F0-E1EE-E317-C1C6-2F416C994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467AC66B-899E-E8E5-A3F9-C4CC9F8A365D}"/>
                  </a:ext>
                </a:extLst>
              </p:cNvPr>
              <p:cNvGrpSpPr/>
              <p:nvPr/>
            </p:nvGrpSpPr>
            <p:grpSpPr>
              <a:xfrm>
                <a:off x="1155535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142" name="Picture 14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CC39B55-0F53-E0A0-13AC-AEFE45CEC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43" name="Picture 14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219D10B9-6286-583C-0576-252DA1F19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44" name="Picture 143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8F2B5DBF-DB78-9476-A463-D7A11EA0B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7EA1085-EF64-5028-9818-E24405E3842D}"/>
              </a:ext>
            </a:extLst>
          </p:cNvPr>
          <p:cNvGrpSpPr/>
          <p:nvPr/>
        </p:nvGrpSpPr>
        <p:grpSpPr>
          <a:xfrm>
            <a:off x="5314345" y="3104083"/>
            <a:ext cx="1597377" cy="1610288"/>
            <a:chOff x="864144" y="1554785"/>
            <a:chExt cx="3157579" cy="318310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3781AA9-6528-BA9F-FDE5-8EE2793ADA54}"/>
                </a:ext>
              </a:extLst>
            </p:cNvPr>
            <p:cNvSpPr/>
            <p:nvPr/>
          </p:nvSpPr>
          <p:spPr>
            <a:xfrm>
              <a:off x="864144" y="1554785"/>
              <a:ext cx="3157579" cy="31831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7E404CF-0C29-AFE7-53D0-59BCC2B75C0B}"/>
                </a:ext>
              </a:extLst>
            </p:cNvPr>
            <p:cNvGrpSpPr/>
            <p:nvPr/>
          </p:nvGrpSpPr>
          <p:grpSpPr>
            <a:xfrm>
              <a:off x="1198821" y="2438490"/>
              <a:ext cx="1071314" cy="572031"/>
              <a:chOff x="1198821" y="2493397"/>
              <a:chExt cx="1071314" cy="572031"/>
            </a:xfrm>
          </p:grpSpPr>
          <p:pic>
            <p:nvPicPr>
              <p:cNvPr id="131" name="Picture 13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AB9659F-13B8-43F8-43C1-1A85D5016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578" t="17791" r="25409" b="16860"/>
              <a:stretch/>
            </p:blipFill>
            <p:spPr>
              <a:xfrm>
                <a:off x="1198821" y="2600508"/>
                <a:ext cx="477080" cy="357809"/>
              </a:xfrm>
              <a:prstGeom prst="rect">
                <a:avLst/>
              </a:prstGeom>
            </p:spPr>
          </p:pic>
          <p:pic>
            <p:nvPicPr>
              <p:cNvPr id="132" name="Picture 131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1131FCE-21FE-0FEE-234E-19AD6FB86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37" t="25743" r="35640" b="27149"/>
              <a:stretch/>
            </p:blipFill>
            <p:spPr>
              <a:xfrm>
                <a:off x="1697581" y="2493397"/>
                <a:ext cx="572554" cy="572031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B20669-11C1-E326-9697-85E0C1E21687}"/>
                </a:ext>
              </a:extLst>
            </p:cNvPr>
            <p:cNvGrpSpPr/>
            <p:nvPr/>
          </p:nvGrpSpPr>
          <p:grpSpPr>
            <a:xfrm>
              <a:off x="2527432" y="2456149"/>
              <a:ext cx="1058958" cy="536713"/>
              <a:chOff x="2527432" y="2511056"/>
              <a:chExt cx="1058958" cy="536713"/>
            </a:xfrm>
          </p:grpSpPr>
          <p:pic>
            <p:nvPicPr>
              <p:cNvPr id="128" name="Picture 12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929F5774-0654-CFB4-3342-335C88DF12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063" t="21421" r="25201" b="19281"/>
              <a:stretch/>
            </p:blipFill>
            <p:spPr>
              <a:xfrm>
                <a:off x="2527432" y="2617073"/>
                <a:ext cx="503583" cy="324679"/>
              </a:xfrm>
              <a:prstGeom prst="rect">
                <a:avLst/>
              </a:prstGeom>
            </p:spPr>
          </p:pic>
          <p:pic>
            <p:nvPicPr>
              <p:cNvPr id="129" name="Picture 128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BFEBEEE6-E662-405A-C48F-A5602FB4EE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613" t="27601" r="37024" b="28199"/>
              <a:stretch/>
            </p:blipFill>
            <p:spPr>
              <a:xfrm>
                <a:off x="3038862" y="2511056"/>
                <a:ext cx="547528" cy="536713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3605713-6869-CCA2-A013-773208FED738}"/>
                </a:ext>
              </a:extLst>
            </p:cNvPr>
            <p:cNvGrpSpPr/>
            <p:nvPr/>
          </p:nvGrpSpPr>
          <p:grpSpPr>
            <a:xfrm>
              <a:off x="1649897" y="3896215"/>
              <a:ext cx="1563756" cy="583097"/>
              <a:chOff x="1649897" y="3896215"/>
              <a:chExt cx="1563756" cy="583097"/>
            </a:xfrm>
          </p:grpSpPr>
          <p:pic>
            <p:nvPicPr>
              <p:cNvPr id="125" name="Picture 124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198F5B30-AF30-3B03-4D4B-C6A72A85B8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08" t="17608" r="23938" b="16374"/>
              <a:stretch/>
            </p:blipFill>
            <p:spPr>
              <a:xfrm>
                <a:off x="1649897" y="3916095"/>
                <a:ext cx="768626" cy="543339"/>
              </a:xfrm>
              <a:prstGeom prst="rect">
                <a:avLst/>
              </a:prstGeom>
            </p:spPr>
          </p:pic>
          <p:pic>
            <p:nvPicPr>
              <p:cNvPr id="126" name="Picture 125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64804417-D948-BB15-86C6-C5D07B05DF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25" t="14390" r="22515" b="14761"/>
              <a:stretch/>
            </p:blipFill>
            <p:spPr>
              <a:xfrm>
                <a:off x="2431775" y="3896215"/>
                <a:ext cx="781878" cy="583097"/>
              </a:xfrm>
              <a:prstGeom prst="rect">
                <a:avLst/>
              </a:prstGeom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EAF9C1-2F34-1318-0DB7-5CADE9F76E40}"/>
                </a:ext>
              </a:extLst>
            </p:cNvPr>
            <p:cNvGrpSpPr/>
            <p:nvPr/>
          </p:nvGrpSpPr>
          <p:grpSpPr>
            <a:xfrm>
              <a:off x="933327" y="3054768"/>
              <a:ext cx="3019213" cy="324678"/>
              <a:chOff x="904567" y="3115273"/>
              <a:chExt cx="3019213" cy="324678"/>
            </a:xfrm>
          </p:grpSpPr>
          <p:pic>
            <p:nvPicPr>
              <p:cNvPr id="121" name="Picture 12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A510C2EF-2FC0-AC68-923E-EC336E66A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1701530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22" name="Picture 121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646FEC4F-A4A5-7FD2-F282-99A7C7036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904567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23" name="Picture 12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FE61528-5484-3DDE-F6FA-A74CBE2C5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2498493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124" name="Picture 123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E34E4B4C-5E08-7DDD-49CF-CF3CC871BE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3295455" y="3115273"/>
                <a:ext cx="628325" cy="324678"/>
              </a:xfrm>
              <a:prstGeom prst="rect">
                <a:avLst/>
              </a:prstGeom>
            </p:spPr>
          </p:pic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8B70EE7-FE9A-C9DE-E00B-2E6D52033A70}"/>
                </a:ext>
              </a:extLst>
            </p:cNvPr>
            <p:cNvGrpSpPr/>
            <p:nvPr/>
          </p:nvGrpSpPr>
          <p:grpSpPr>
            <a:xfrm>
              <a:off x="1115914" y="3458887"/>
              <a:ext cx="2654038" cy="384314"/>
              <a:chOff x="1155535" y="3486557"/>
              <a:chExt cx="2654038" cy="384314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03D2EAC-7954-5932-DC8C-2CB095E4E0C1}"/>
                  </a:ext>
                </a:extLst>
              </p:cNvPr>
              <p:cNvGrpSpPr/>
              <p:nvPr/>
            </p:nvGrpSpPr>
            <p:grpSpPr>
              <a:xfrm>
                <a:off x="2573222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118" name="Picture 117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0E55CC7-5782-3115-6ADB-481A720C3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19" name="Picture 11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3E4DDDD2-294A-6273-30DB-7BEA77DB1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20" name="Picture 119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72397393-43CE-CF50-4327-6D5C1FF2A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5365546-12C7-DCD9-3C1C-1468D65E9647}"/>
                  </a:ext>
                </a:extLst>
              </p:cNvPr>
              <p:cNvGrpSpPr/>
              <p:nvPr/>
            </p:nvGrpSpPr>
            <p:grpSpPr>
              <a:xfrm>
                <a:off x="1155535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115" name="Picture 11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C2C0255-82AB-E59A-0C50-F2A62470AA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1636D39-66D5-D142-100A-370A7BECF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09592BA5-E384-41C5-A3B3-5369CA722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308EE51-4EFB-FDDC-0D31-28515AEBC8CF}"/>
              </a:ext>
            </a:extLst>
          </p:cNvPr>
          <p:cNvGrpSpPr/>
          <p:nvPr/>
        </p:nvGrpSpPr>
        <p:grpSpPr>
          <a:xfrm>
            <a:off x="252858" y="1496515"/>
            <a:ext cx="3157579" cy="3183100"/>
            <a:chOff x="864144" y="1554785"/>
            <a:chExt cx="3157579" cy="31831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F70179-5CC5-E9C6-CB6E-35F576599EE2}"/>
                </a:ext>
              </a:extLst>
            </p:cNvPr>
            <p:cNvSpPr/>
            <p:nvPr/>
          </p:nvSpPr>
          <p:spPr>
            <a:xfrm>
              <a:off x="864144" y="1554785"/>
              <a:ext cx="3157579" cy="318310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AB6FB4-044C-3A33-5E43-919DC870E383}"/>
                </a:ext>
              </a:extLst>
            </p:cNvPr>
            <p:cNvGrpSpPr/>
            <p:nvPr/>
          </p:nvGrpSpPr>
          <p:grpSpPr>
            <a:xfrm>
              <a:off x="1198821" y="2438490"/>
              <a:ext cx="1071314" cy="572031"/>
              <a:chOff x="1198821" y="2493397"/>
              <a:chExt cx="1071314" cy="572031"/>
            </a:xfrm>
          </p:grpSpPr>
          <p:pic>
            <p:nvPicPr>
              <p:cNvPr id="8" name="Picture 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7E87E20F-5D87-7F58-B3F1-CF8E430CC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578" t="17791" r="25409" b="16860"/>
              <a:stretch/>
            </p:blipFill>
            <p:spPr>
              <a:xfrm>
                <a:off x="1198821" y="2600508"/>
                <a:ext cx="477080" cy="357809"/>
              </a:xfrm>
              <a:prstGeom prst="rect">
                <a:avLst/>
              </a:prstGeom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BBCAC569-CE0B-82FD-7201-13E79E843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37" t="25743" r="35640" b="27149"/>
              <a:stretch/>
            </p:blipFill>
            <p:spPr>
              <a:xfrm>
                <a:off x="1697581" y="2493397"/>
                <a:ext cx="572554" cy="572031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DCFE3D0-75BF-5699-7A89-9878585DBF72}"/>
                </a:ext>
              </a:extLst>
            </p:cNvPr>
            <p:cNvGrpSpPr/>
            <p:nvPr/>
          </p:nvGrpSpPr>
          <p:grpSpPr>
            <a:xfrm>
              <a:off x="2527432" y="2456149"/>
              <a:ext cx="1058958" cy="536713"/>
              <a:chOff x="2527432" y="2511056"/>
              <a:chExt cx="1058958" cy="536713"/>
            </a:xfrm>
          </p:grpSpPr>
          <p:pic>
            <p:nvPicPr>
              <p:cNvPr id="24" name="Picture 2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36D92DC-DBA6-AC1D-0C2F-5D2D5632C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063" t="21421" r="25201" b="19281"/>
              <a:stretch/>
            </p:blipFill>
            <p:spPr>
              <a:xfrm>
                <a:off x="2527432" y="2617073"/>
                <a:ext cx="503583" cy="324679"/>
              </a:xfrm>
              <a:prstGeom prst="rect">
                <a:avLst/>
              </a:prstGeom>
            </p:spPr>
          </p:pic>
          <p:pic>
            <p:nvPicPr>
              <p:cNvPr id="25" name="Picture 24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AF692F45-2E40-CA16-F383-9CA9BAD814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613" t="27601" r="37024" b="28199"/>
              <a:stretch/>
            </p:blipFill>
            <p:spPr>
              <a:xfrm>
                <a:off x="3038862" y="2511056"/>
                <a:ext cx="547528" cy="536713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0C192C2-6BD9-8576-2E16-4002A5E3FB9C}"/>
                </a:ext>
              </a:extLst>
            </p:cNvPr>
            <p:cNvGrpSpPr/>
            <p:nvPr/>
          </p:nvGrpSpPr>
          <p:grpSpPr>
            <a:xfrm>
              <a:off x="1649897" y="3896215"/>
              <a:ext cx="1563756" cy="583097"/>
              <a:chOff x="1649897" y="3896215"/>
              <a:chExt cx="1563756" cy="583097"/>
            </a:xfrm>
          </p:grpSpPr>
          <p:pic>
            <p:nvPicPr>
              <p:cNvPr id="13" name="Picture 12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CD844D2B-9DDB-8C2A-06CF-353ECC08D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08" t="17608" r="23938" b="16374"/>
              <a:stretch/>
            </p:blipFill>
            <p:spPr>
              <a:xfrm>
                <a:off x="1649897" y="3916095"/>
                <a:ext cx="768626" cy="543339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A6E14698-F82D-85A7-832B-1FC7B383D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25" t="14390" r="22515" b="14761"/>
              <a:stretch/>
            </p:blipFill>
            <p:spPr>
              <a:xfrm>
                <a:off x="2431775" y="3896215"/>
                <a:ext cx="781878" cy="583097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13B581D-1137-A736-884A-28FDDBA17009}"/>
                </a:ext>
              </a:extLst>
            </p:cNvPr>
            <p:cNvGrpSpPr/>
            <p:nvPr/>
          </p:nvGrpSpPr>
          <p:grpSpPr>
            <a:xfrm>
              <a:off x="933327" y="3054768"/>
              <a:ext cx="3019213" cy="324678"/>
              <a:chOff x="904567" y="3115273"/>
              <a:chExt cx="3019213" cy="324678"/>
            </a:xfrm>
          </p:grpSpPr>
          <p:pic>
            <p:nvPicPr>
              <p:cNvPr id="15" name="Picture 14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D73777AD-2419-DA6C-0A7F-0F4482B64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1701530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78" name="Picture 77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51DCB2B-781D-AF22-37F1-D77BCAEC1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904567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79" name="Picture 7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E8F610CC-CA7F-AA07-57C1-A0EC8A443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2498493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80" name="Picture 7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153D21F-DE22-C798-2D9D-00FD35D15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3295455" y="3115273"/>
                <a:ext cx="628325" cy="324678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C3CD983-EB82-18BA-7284-1E197B5E5F2D}"/>
                </a:ext>
              </a:extLst>
            </p:cNvPr>
            <p:cNvGrpSpPr/>
            <p:nvPr/>
          </p:nvGrpSpPr>
          <p:grpSpPr>
            <a:xfrm>
              <a:off x="1115914" y="3458887"/>
              <a:ext cx="2654038" cy="384314"/>
              <a:chOff x="1155535" y="3486557"/>
              <a:chExt cx="2654038" cy="384314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8406FDB-1271-45E8-AFC1-2C5FAD0F5E5D}"/>
                  </a:ext>
                </a:extLst>
              </p:cNvPr>
              <p:cNvGrpSpPr/>
              <p:nvPr/>
            </p:nvGrpSpPr>
            <p:grpSpPr>
              <a:xfrm>
                <a:off x="2573222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36" name="Picture 3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D1D91EC9-7FA1-94E0-8EF2-40F7CD8089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159022B0-E0F2-9FBF-93CD-03753EC34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83" name="Picture 8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A5B4306-A83C-CDA5-7EB3-3186EB134A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49DDAD0-4D0D-41D4-BD24-86705659917D}"/>
                  </a:ext>
                </a:extLst>
              </p:cNvPr>
              <p:cNvGrpSpPr/>
              <p:nvPr/>
            </p:nvGrpSpPr>
            <p:grpSpPr>
              <a:xfrm>
                <a:off x="1155535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91" name="Picture 9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2C33293A-4319-6C65-97AC-37D3906E2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E5EF6F5C-3243-0C3F-3F63-4DE466D6A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443E614-D3CC-C86B-3D59-A9AE71BED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54CE3A9-1D76-9A53-085A-DCB95FAD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 headless scenario looks like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16C3-85F3-C1F0-9C6F-3110DA71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B8C400-2FCC-9A15-86DF-8D141B52F12B}"/>
              </a:ext>
            </a:extLst>
          </p:cNvPr>
          <p:cNvGrpSpPr/>
          <p:nvPr/>
        </p:nvGrpSpPr>
        <p:grpSpPr>
          <a:xfrm>
            <a:off x="1038169" y="1460219"/>
            <a:ext cx="1419921" cy="634701"/>
            <a:chOff x="1577044" y="1225164"/>
            <a:chExt cx="1419921" cy="634701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4ED4A34-C3A9-5F0C-5417-996F38D16BFC}"/>
                </a:ext>
              </a:extLst>
            </p:cNvPr>
            <p:cNvSpPr/>
            <p:nvPr/>
          </p:nvSpPr>
          <p:spPr>
            <a:xfrm>
              <a:off x="1748442" y="1225164"/>
              <a:ext cx="1248523" cy="634701"/>
            </a:xfrm>
            <a:prstGeom prst="roundRect">
              <a:avLst>
                <a:gd name="adj" fmla="val 9359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0A795-FD86-5FB2-AF96-3BB59D747B65}"/>
                </a:ext>
              </a:extLst>
            </p:cNvPr>
            <p:cNvSpPr txBox="1">
              <a:spLocks/>
            </p:cNvSpPr>
            <p:nvPr/>
          </p:nvSpPr>
          <p:spPr>
            <a:xfrm>
              <a:off x="2000691" y="1549087"/>
              <a:ext cx="833103" cy="2631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560">
                <a:lnSpc>
                  <a:spcPct val="95000"/>
                </a:lnSpc>
                <a:spcAft>
                  <a:spcPts val="200"/>
                </a:spcAft>
                <a:buClr>
                  <a:srgbClr val="FFFFFF"/>
                </a:buClr>
                <a:buSzPts val="800"/>
                <a:defRPr/>
              </a:pPr>
              <a: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Cisco Catalyst </a:t>
              </a:r>
              <a:b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</a:br>
              <a: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Center </a:t>
              </a:r>
            </a:p>
          </p:txBody>
        </p:sp>
        <p:pic>
          <p:nvPicPr>
            <p:cNvPr id="12" name="Graphic 232">
              <a:extLst>
                <a:ext uri="{FF2B5EF4-FFF2-40B4-BE49-F238E27FC236}">
                  <a16:creationId xmlns:a16="http://schemas.microsoft.com/office/drawing/2014/main" id="{0E8E9D16-276F-E4C4-06A4-11FE09422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7796"/>
            <a:stretch/>
          </p:blipFill>
          <p:spPr>
            <a:xfrm>
              <a:off x="2166963" y="1243418"/>
              <a:ext cx="411480" cy="338256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2D8FBE2-DC91-AB36-3C23-64CF94396E41}"/>
                </a:ext>
              </a:extLst>
            </p:cNvPr>
            <p:cNvSpPr/>
            <p:nvPr/>
          </p:nvSpPr>
          <p:spPr>
            <a:xfrm>
              <a:off x="1577044" y="1369526"/>
              <a:ext cx="347472" cy="3459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6F63D4-E89E-45E5-D4F2-A8FC855BD5F3}"/>
              </a:ext>
            </a:extLst>
          </p:cNvPr>
          <p:cNvGrpSpPr/>
          <p:nvPr/>
        </p:nvGrpSpPr>
        <p:grpSpPr>
          <a:xfrm>
            <a:off x="4310768" y="1458932"/>
            <a:ext cx="1409070" cy="634701"/>
            <a:chOff x="4235606" y="1225164"/>
            <a:chExt cx="1409070" cy="6347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EF62332-B583-1AD9-1A48-B6782BBCA77F}"/>
                </a:ext>
              </a:extLst>
            </p:cNvPr>
            <p:cNvSpPr/>
            <p:nvPr/>
          </p:nvSpPr>
          <p:spPr>
            <a:xfrm>
              <a:off x="4396153" y="1225164"/>
              <a:ext cx="1248523" cy="634701"/>
            </a:xfrm>
            <a:prstGeom prst="roundRect">
              <a:avLst>
                <a:gd name="adj" fmla="val 8315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16BACD-B09E-A18E-C657-857A464FD579}"/>
                </a:ext>
              </a:extLst>
            </p:cNvPr>
            <p:cNvSpPr txBox="1">
              <a:spLocks/>
            </p:cNvSpPr>
            <p:nvPr/>
          </p:nvSpPr>
          <p:spPr>
            <a:xfrm>
              <a:off x="4626413" y="1555715"/>
              <a:ext cx="900417" cy="2631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560">
                <a:lnSpc>
                  <a:spcPct val="95000"/>
                </a:lnSpc>
                <a:spcAft>
                  <a:spcPts val="200"/>
                </a:spcAft>
                <a:buClr>
                  <a:srgbClr val="FFFFFF"/>
                </a:buClr>
                <a:buSzPts val="800"/>
                <a:defRPr/>
              </a:pPr>
              <a: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Cisco Catalyst </a:t>
              </a:r>
              <a:b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</a:br>
              <a:r>
                <a:rPr lang="en-US" sz="900" dirty="0">
                  <a:solidFill>
                    <a:srgbClr val="0D274D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Center </a:t>
              </a:r>
            </a:p>
          </p:txBody>
        </p:sp>
        <p:pic>
          <p:nvPicPr>
            <p:cNvPr id="43" name="Graphic 232">
              <a:extLst>
                <a:ext uri="{FF2B5EF4-FFF2-40B4-BE49-F238E27FC236}">
                  <a16:creationId xmlns:a16="http://schemas.microsoft.com/office/drawing/2014/main" id="{DFD3E91B-BEE3-0DC3-EF9D-8133BC73E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20569"/>
            <a:stretch/>
          </p:blipFill>
          <p:spPr>
            <a:xfrm>
              <a:off x="4792685" y="1261460"/>
              <a:ext cx="411480" cy="326842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B08F1B-D65B-18CD-EA0C-20BDFD08419F}"/>
                </a:ext>
              </a:extLst>
            </p:cNvPr>
            <p:cNvSpPr/>
            <p:nvPr/>
          </p:nvSpPr>
          <p:spPr>
            <a:xfrm>
              <a:off x="4235606" y="1369526"/>
              <a:ext cx="347472" cy="3459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B</a:t>
              </a:r>
            </a:p>
          </p:txBody>
        </p: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E05A134-4EF9-B64E-7252-3575DBD267A9}"/>
              </a:ext>
            </a:extLst>
          </p:cNvPr>
          <p:cNvCxnSpPr>
            <a:cxnSpLocks/>
            <a:stCxn id="40" idx="2"/>
            <a:endCxn id="30" idx="1"/>
          </p:cNvCxnSpPr>
          <p:nvPr/>
        </p:nvCxnSpPr>
        <p:spPr>
          <a:xfrm rot="16200000" flipH="1">
            <a:off x="5107618" y="2081592"/>
            <a:ext cx="801650" cy="825732"/>
          </a:xfrm>
          <a:prstGeom prst="bentConnector2">
            <a:avLst/>
          </a:prstGeom>
          <a:ln>
            <a:solidFill>
              <a:schemeClr val="accent3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82FAA84-5428-2E0B-7E0B-3A781570150F}"/>
              </a:ext>
            </a:extLst>
          </p:cNvPr>
          <p:cNvCxnSpPr>
            <a:cxnSpLocks/>
            <a:stCxn id="38" idx="3"/>
            <a:endCxn id="30" idx="1"/>
          </p:cNvCxnSpPr>
          <p:nvPr/>
        </p:nvCxnSpPr>
        <p:spPr>
          <a:xfrm>
            <a:off x="2458090" y="1777570"/>
            <a:ext cx="3463219" cy="1117713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FA4F5F-F646-38FA-FB46-5DF8E30F3180}"/>
              </a:ext>
            </a:extLst>
          </p:cNvPr>
          <p:cNvGrpSpPr/>
          <p:nvPr/>
        </p:nvGrpSpPr>
        <p:grpSpPr>
          <a:xfrm>
            <a:off x="5921309" y="892082"/>
            <a:ext cx="2669203" cy="2124858"/>
            <a:chOff x="6237524" y="941384"/>
            <a:chExt cx="2164591" cy="180364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7F89CDF-C68A-37C4-FF1C-D1023E3CCBF6}"/>
                </a:ext>
              </a:extLst>
            </p:cNvPr>
            <p:cNvSpPr/>
            <p:nvPr/>
          </p:nvSpPr>
          <p:spPr>
            <a:xfrm>
              <a:off x="6237524" y="941384"/>
              <a:ext cx="2164591" cy="1749556"/>
            </a:xfrm>
            <a:prstGeom prst="roundRect">
              <a:avLst>
                <a:gd name="adj" fmla="val 4505"/>
              </a:avLst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>
                  <a:solidFill>
                    <a:schemeClr val="accent2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Network Operations</a:t>
              </a:r>
            </a:p>
            <a:p>
              <a:pPr algn="ctr"/>
              <a:r>
                <a:rPr lang="en-US" sz="6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People, Processes, Run books and System integration 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90D5419-97D5-B6B1-CEE4-D63D1258310F}"/>
                </a:ext>
              </a:extLst>
            </p:cNvPr>
            <p:cNvSpPr/>
            <p:nvPr/>
          </p:nvSpPr>
          <p:spPr>
            <a:xfrm>
              <a:off x="6237524" y="2538500"/>
              <a:ext cx="2164591" cy="20653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CiscoSansTT" panose="020B0503020201020303" pitchFamily="34" charset="0"/>
                  <a:cs typeface="CiscoSansTT" panose="020B0503020201020303" pitchFamily="34" charset="0"/>
                </a:rPr>
                <a:t>API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62F36E6-A630-E240-EAB3-C87A372C9BDB}"/>
                </a:ext>
              </a:extLst>
            </p:cNvPr>
            <p:cNvSpPr/>
            <p:nvPr/>
          </p:nvSpPr>
          <p:spPr>
            <a:xfrm>
              <a:off x="6294995" y="1705954"/>
              <a:ext cx="2030876" cy="783456"/>
            </a:xfrm>
            <a:prstGeom prst="roundRect">
              <a:avLst>
                <a:gd name="adj" fmla="val 4505"/>
              </a:avLst>
            </a:prstGeom>
            <a:solidFill>
              <a:schemeClr val="accent5"/>
            </a:solidFill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1737360" bIns="91440"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Operations</a:t>
              </a:r>
              <a:br>
                <a:rPr lang="en-US" sz="7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</a:br>
              <a:r>
                <a:rPr lang="en-US" sz="7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Segmentation</a:t>
              </a:r>
              <a:br>
                <a:rPr lang="en-US" sz="7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</a:br>
              <a:r>
                <a:rPr lang="en-US" sz="700" dirty="0">
                  <a:solidFill>
                    <a:schemeClr val="bg1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Layer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53FF4CE-6268-1F26-9EB8-2E80DB5DCCEF}"/>
                </a:ext>
              </a:extLst>
            </p:cNvPr>
            <p:cNvSpPr/>
            <p:nvPr/>
          </p:nvSpPr>
          <p:spPr>
            <a:xfrm>
              <a:off x="6986521" y="1778839"/>
              <a:ext cx="1316144" cy="288436"/>
            </a:xfrm>
            <a:prstGeom prst="roundRect">
              <a:avLst>
                <a:gd name="adj" fmla="val 10063"/>
              </a:avLst>
            </a:prstGeom>
            <a:solidFill>
              <a:schemeClr val="tx1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bIns="45720" rtlCol="0" anchor="ctr"/>
            <a:lstStyle/>
            <a:p>
              <a:pPr algn="ctr"/>
              <a:r>
                <a:rPr lang="en-US" sz="700" dirty="0">
                  <a:solidFill>
                    <a:schemeClr val="accent2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OSS/BSS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86E970E-3224-984B-1144-C960D29EF720}"/>
                </a:ext>
              </a:extLst>
            </p:cNvPr>
            <p:cNvSpPr/>
            <p:nvPr/>
          </p:nvSpPr>
          <p:spPr>
            <a:xfrm>
              <a:off x="6986521" y="2121946"/>
              <a:ext cx="1316144" cy="288436"/>
            </a:xfrm>
            <a:prstGeom prst="roundRect">
              <a:avLst>
                <a:gd name="adj" fmla="val 10063"/>
              </a:avLst>
            </a:prstGeom>
            <a:solidFill>
              <a:schemeClr val="tx1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bIns="45720" rtlCol="0" anchor="ctr"/>
            <a:lstStyle/>
            <a:p>
              <a:pPr algn="ctr"/>
              <a:r>
                <a:rPr lang="en-US" sz="700" dirty="0">
                  <a:solidFill>
                    <a:schemeClr val="accent2"/>
                  </a:solidFill>
                  <a:latin typeface="CiscoSansTT Medium" panose="020B0503020201020303" pitchFamily="34" charset="0"/>
                  <a:cs typeface="CiscoSansTT Medium" panose="020B0503020201020303" pitchFamily="34" charset="0"/>
                </a:rPr>
                <a:t>Regional operations dashboard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D070E3-253E-140D-A527-FD90BB20E2D4}"/>
              </a:ext>
            </a:extLst>
          </p:cNvPr>
          <p:cNvGrpSpPr/>
          <p:nvPr/>
        </p:nvGrpSpPr>
        <p:grpSpPr>
          <a:xfrm>
            <a:off x="7478109" y="3065128"/>
            <a:ext cx="737670" cy="399652"/>
            <a:chOff x="1748442" y="698670"/>
            <a:chExt cx="1248523" cy="676422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04B6B52-441F-0317-896B-9CF1C7A980FD}"/>
                </a:ext>
              </a:extLst>
            </p:cNvPr>
            <p:cNvSpPr/>
            <p:nvPr/>
          </p:nvSpPr>
          <p:spPr>
            <a:xfrm>
              <a:off x="1748442" y="740391"/>
              <a:ext cx="1248523" cy="634701"/>
            </a:xfrm>
            <a:prstGeom prst="roundRect">
              <a:avLst>
                <a:gd name="adj" fmla="val 9359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547D2B-BE8E-4BD9-9AFA-961C52EC320E}"/>
                </a:ext>
              </a:extLst>
            </p:cNvPr>
            <p:cNvGrpSpPr/>
            <p:nvPr/>
          </p:nvGrpSpPr>
          <p:grpSpPr>
            <a:xfrm>
              <a:off x="1896530" y="698670"/>
              <a:ext cx="931158" cy="664521"/>
              <a:chOff x="10236423" y="2912893"/>
              <a:chExt cx="1241543" cy="88602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CDC0D4D-A890-2B75-27E7-507BDD5793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36423" y="3400416"/>
                <a:ext cx="1241543" cy="398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685560">
                  <a:lnSpc>
                    <a:spcPct val="95000"/>
                  </a:lnSpc>
                  <a:spcAft>
                    <a:spcPts val="200"/>
                  </a:spcAft>
                  <a:buClr>
                    <a:srgbClr val="FFFFFF"/>
                  </a:buClr>
                  <a:buSzPts val="800"/>
                  <a:defRPr/>
                </a:pPr>
                <a:r>
                  <a:rPr lang="en-US" sz="600" dirty="0">
                    <a:solidFill>
                      <a:srgbClr val="0D274D"/>
                    </a:solidFill>
                    <a:latin typeface="CiscoSansTT Medium" panose="020B0503020201020303" pitchFamily="34" charset="0"/>
                    <a:cs typeface="CiscoSansTT Medium" panose="020B0503020201020303" pitchFamily="34" charset="0"/>
                  </a:rPr>
                  <a:t>Cisco Catalyst </a:t>
                </a:r>
                <a:br>
                  <a:rPr lang="en-US" sz="600" dirty="0">
                    <a:solidFill>
                      <a:srgbClr val="0D274D"/>
                    </a:solidFill>
                    <a:latin typeface="CiscoSansTT Medium" panose="020B0503020201020303" pitchFamily="34" charset="0"/>
                    <a:cs typeface="CiscoSansTT Medium" panose="020B0503020201020303" pitchFamily="34" charset="0"/>
                  </a:rPr>
                </a:br>
                <a:r>
                  <a:rPr lang="en-US" sz="600" dirty="0">
                    <a:solidFill>
                      <a:srgbClr val="0D274D"/>
                    </a:solidFill>
                    <a:latin typeface="CiscoSansTT Medium" panose="020B0503020201020303" pitchFamily="34" charset="0"/>
                    <a:cs typeface="CiscoSansTT Medium" panose="020B0503020201020303" pitchFamily="34" charset="0"/>
                  </a:rPr>
                  <a:t>Center </a:t>
                </a:r>
              </a:p>
            </p:txBody>
          </p:sp>
          <p:pic>
            <p:nvPicPr>
              <p:cNvPr id="65" name="Graphic 232">
                <a:extLst>
                  <a:ext uri="{FF2B5EF4-FFF2-40B4-BE49-F238E27FC236}">
                    <a16:creationId xmlns:a16="http://schemas.microsoft.com/office/drawing/2014/main" id="{386A8E90-8E14-8E05-DBF7-7B1377536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567685" y="2912893"/>
                <a:ext cx="548640" cy="548639"/>
              </a:xfrm>
              <a:prstGeom prst="rect">
                <a:avLst/>
              </a:prstGeom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DE08B8-FB85-810B-5456-C59983DF48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047" y="1174560"/>
            <a:ext cx="533946" cy="52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65B35-5249-EC1C-7EF4-5DD7B9FC3F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464" y="1207538"/>
            <a:ext cx="573575" cy="4964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CC04D5-B1E5-862C-39FD-695E429B0F09}"/>
              </a:ext>
            </a:extLst>
          </p:cNvPr>
          <p:cNvGrpSpPr/>
          <p:nvPr/>
        </p:nvGrpSpPr>
        <p:grpSpPr>
          <a:xfrm>
            <a:off x="3542641" y="3109290"/>
            <a:ext cx="1597377" cy="1610288"/>
            <a:chOff x="864144" y="1554785"/>
            <a:chExt cx="3157579" cy="3183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7EBA2E-3FAC-71CF-ED98-EBD28F088883}"/>
                </a:ext>
              </a:extLst>
            </p:cNvPr>
            <p:cNvSpPr/>
            <p:nvPr/>
          </p:nvSpPr>
          <p:spPr>
            <a:xfrm>
              <a:off x="864144" y="1554785"/>
              <a:ext cx="3157579" cy="31831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2F26D5-7291-49D2-0CCD-1399D6B4D33E}"/>
                </a:ext>
              </a:extLst>
            </p:cNvPr>
            <p:cNvGrpSpPr/>
            <p:nvPr/>
          </p:nvGrpSpPr>
          <p:grpSpPr>
            <a:xfrm>
              <a:off x="1198821" y="2438490"/>
              <a:ext cx="1071314" cy="572031"/>
              <a:chOff x="1198821" y="2493397"/>
              <a:chExt cx="1071314" cy="572031"/>
            </a:xfrm>
          </p:grpSpPr>
          <p:pic>
            <p:nvPicPr>
              <p:cNvPr id="68" name="Picture 6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C1A9B3B9-F99A-B5A6-9A0E-E33B77B17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578" t="17791" r="25409" b="16860"/>
              <a:stretch/>
            </p:blipFill>
            <p:spPr>
              <a:xfrm>
                <a:off x="1198821" y="2600508"/>
                <a:ext cx="477080" cy="357809"/>
              </a:xfrm>
              <a:prstGeom prst="rect">
                <a:avLst/>
              </a:prstGeom>
            </p:spPr>
          </p:pic>
          <p:pic>
            <p:nvPicPr>
              <p:cNvPr id="69" name="Picture 68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91C0254D-30D0-1472-AEF8-9B215D5AD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37" t="25743" r="35640" b="27149"/>
              <a:stretch/>
            </p:blipFill>
            <p:spPr>
              <a:xfrm>
                <a:off x="1697581" y="2493397"/>
                <a:ext cx="572554" cy="572031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C838DB-86EF-2E3B-8CB1-8180006CA6DE}"/>
                </a:ext>
              </a:extLst>
            </p:cNvPr>
            <p:cNvGrpSpPr/>
            <p:nvPr/>
          </p:nvGrpSpPr>
          <p:grpSpPr>
            <a:xfrm>
              <a:off x="2527432" y="2456149"/>
              <a:ext cx="1058958" cy="536713"/>
              <a:chOff x="2527432" y="2511056"/>
              <a:chExt cx="1058958" cy="536713"/>
            </a:xfrm>
          </p:grpSpPr>
          <p:pic>
            <p:nvPicPr>
              <p:cNvPr id="66" name="Picture 6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635D3516-ADB9-FF57-FB9A-C59FECB770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063" t="21421" r="25201" b="19281"/>
              <a:stretch/>
            </p:blipFill>
            <p:spPr>
              <a:xfrm>
                <a:off x="2527432" y="2617073"/>
                <a:ext cx="503583" cy="324679"/>
              </a:xfrm>
              <a:prstGeom prst="rect">
                <a:avLst/>
              </a:prstGeom>
            </p:spPr>
          </p:pic>
          <p:pic>
            <p:nvPicPr>
              <p:cNvPr id="67" name="Picture 66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7F2F8DA8-FD5F-21AD-FF60-123FF0F9E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613" t="27601" r="37024" b="28199"/>
              <a:stretch/>
            </p:blipFill>
            <p:spPr>
              <a:xfrm>
                <a:off x="3038862" y="2511056"/>
                <a:ext cx="547528" cy="53671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E4D412-DAE9-0D08-0325-E9449DB73637}"/>
                </a:ext>
              </a:extLst>
            </p:cNvPr>
            <p:cNvGrpSpPr/>
            <p:nvPr/>
          </p:nvGrpSpPr>
          <p:grpSpPr>
            <a:xfrm>
              <a:off x="1649897" y="3896215"/>
              <a:ext cx="1563756" cy="583097"/>
              <a:chOff x="1649897" y="3896215"/>
              <a:chExt cx="1563756" cy="583097"/>
            </a:xfrm>
          </p:grpSpPr>
          <p:pic>
            <p:nvPicPr>
              <p:cNvPr id="54" name="Picture 53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D286730A-F22D-C22E-41D0-B8BCD4853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08" t="17608" r="23938" b="16374"/>
              <a:stretch/>
            </p:blipFill>
            <p:spPr>
              <a:xfrm>
                <a:off x="1649897" y="3916095"/>
                <a:ext cx="768626" cy="543339"/>
              </a:xfrm>
              <a:prstGeom prst="rect">
                <a:avLst/>
              </a:prstGeom>
            </p:spPr>
          </p:pic>
          <p:pic>
            <p:nvPicPr>
              <p:cNvPr id="55" name="Picture 54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3AB3D486-4817-5450-E51F-41A9B7914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25" t="14390" r="22515" b="14761"/>
              <a:stretch/>
            </p:blipFill>
            <p:spPr>
              <a:xfrm>
                <a:off x="2431775" y="3896215"/>
                <a:ext cx="781878" cy="583097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B1D8E4-EA6B-2688-2545-E31248852DA7}"/>
                </a:ext>
              </a:extLst>
            </p:cNvPr>
            <p:cNvGrpSpPr/>
            <p:nvPr/>
          </p:nvGrpSpPr>
          <p:grpSpPr>
            <a:xfrm>
              <a:off x="933327" y="3054768"/>
              <a:ext cx="3019213" cy="324678"/>
              <a:chOff x="904567" y="3115273"/>
              <a:chExt cx="3019213" cy="324678"/>
            </a:xfrm>
          </p:grpSpPr>
          <p:pic>
            <p:nvPicPr>
              <p:cNvPr id="39" name="Picture 3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DFB4DDF0-1BE5-3530-8FD5-87E1A028D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1701530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41" name="Picture 4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682E7A9F-A8E1-9F7B-A49E-5272393BD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904567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46" name="Picture 4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E48EBDD1-41C6-299B-98E8-9885FB720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2498493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53" name="Picture 5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B922648-8A4B-3BA2-6C49-B983D8B47F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977" t="31369" r="30010" b="30954"/>
              <a:stretch/>
            </p:blipFill>
            <p:spPr>
              <a:xfrm>
                <a:off x="3295455" y="3115273"/>
                <a:ext cx="628325" cy="324678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12641C-0771-572D-A791-FAC0F1B08194}"/>
                </a:ext>
              </a:extLst>
            </p:cNvPr>
            <p:cNvGrpSpPr/>
            <p:nvPr/>
          </p:nvGrpSpPr>
          <p:grpSpPr>
            <a:xfrm>
              <a:off x="1115914" y="3458887"/>
              <a:ext cx="2654038" cy="384314"/>
              <a:chOff x="1155535" y="3486557"/>
              <a:chExt cx="2654038" cy="38431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7230DD6-272D-EFC5-9CCC-578169BB22FC}"/>
                  </a:ext>
                </a:extLst>
              </p:cNvPr>
              <p:cNvGrpSpPr/>
              <p:nvPr/>
            </p:nvGrpSpPr>
            <p:grpSpPr>
              <a:xfrm>
                <a:off x="2573222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32" name="Picture 3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AF83417-5717-3163-B5AF-301525760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3DC09B04-1EFB-D29C-20B5-FDAD0345DA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2C276470-EC06-68C6-1008-28C8CCB5E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5E8F0F6-5178-FFAB-4C7E-65990BB15F17}"/>
                  </a:ext>
                </a:extLst>
              </p:cNvPr>
              <p:cNvGrpSpPr/>
              <p:nvPr/>
            </p:nvGrpSpPr>
            <p:grpSpPr>
              <a:xfrm>
                <a:off x="1155535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26" name="Picture 2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91897B3-B97B-AE30-83CA-E498A18F26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C01590E9-7634-6CDA-8B19-018B31779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8359A62-7A69-2B15-C0D7-F42C672F7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E2E9D08B-54F5-A823-0739-16B986029D82}"/>
              </a:ext>
            </a:extLst>
          </p:cNvPr>
          <p:cNvSpPr/>
          <p:nvPr/>
        </p:nvSpPr>
        <p:spPr>
          <a:xfrm>
            <a:off x="8149022" y="3109061"/>
            <a:ext cx="347472" cy="34597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8D1CFCD-8F5E-1934-41CE-BA8CDB46932D}"/>
              </a:ext>
            </a:extLst>
          </p:cNvPr>
          <p:cNvCxnSpPr>
            <a:cxnSpLocks/>
            <a:stCxn id="62" idx="1"/>
            <a:endCxn id="30" idx="2"/>
          </p:cNvCxnSpPr>
          <p:nvPr/>
        </p:nvCxnSpPr>
        <p:spPr>
          <a:xfrm rot="10800000">
            <a:off x="7255911" y="3016941"/>
            <a:ext cx="222198" cy="260339"/>
          </a:xfrm>
          <a:prstGeom prst="bentConnector2">
            <a:avLst/>
          </a:prstGeom>
          <a:ln>
            <a:solidFill>
              <a:schemeClr val="accent3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79907A-24B5-F53B-98FA-718C230A2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55467B-FDE9-4FCC-B277-8C654AB8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Catalyst Center API platform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953433-F9F2-8E7A-AA14-EDA9B00B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F2BD5C-955B-9B60-59C5-B0BF0BB6AD9E}"/>
              </a:ext>
            </a:extLst>
          </p:cNvPr>
          <p:cNvSpPr/>
          <p:nvPr/>
        </p:nvSpPr>
        <p:spPr>
          <a:xfrm>
            <a:off x="3619116" y="1052452"/>
            <a:ext cx="1847462" cy="434974"/>
          </a:xfrm>
          <a:prstGeom prst="round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Intent API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AB4BCD-2335-08AA-FA8D-6E6070A0833A}"/>
              </a:ext>
            </a:extLst>
          </p:cNvPr>
          <p:cNvSpPr/>
          <p:nvPr/>
        </p:nvSpPr>
        <p:spPr>
          <a:xfrm>
            <a:off x="841807" y="1052452"/>
            <a:ext cx="1847462" cy="449638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Event and Notifications API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96A097-FE8E-23D4-06A3-837475A9147D}"/>
              </a:ext>
            </a:extLst>
          </p:cNvPr>
          <p:cNvSpPr/>
          <p:nvPr/>
        </p:nvSpPr>
        <p:spPr>
          <a:xfrm>
            <a:off x="6573127" y="1052452"/>
            <a:ext cx="1847462" cy="434974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Integration API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6F1F577-6272-B126-363A-EAA75A14CF5F}"/>
              </a:ext>
            </a:extLst>
          </p:cNvPr>
          <p:cNvSpPr txBox="1">
            <a:spLocks/>
          </p:cNvSpPr>
          <p:nvPr/>
        </p:nvSpPr>
        <p:spPr>
          <a:xfrm>
            <a:off x="3191069" y="1519964"/>
            <a:ext cx="2954011" cy="2821285"/>
          </a:xfrm>
          <a:prstGeom prst="rect">
            <a:avLst/>
          </a:prstGeom>
        </p:spPr>
        <p:txBody>
          <a:bodyPr anchor="ctr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The Intent API is a REST API that exposes specific capabilities of the Cisco Catalyst Center platform.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Provides policy-based abstraction of business intent, allowing focus on an outcome rather than struggling with individual mechanisms steps.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The RESTful Cisco Catalyst Center Intent API uses HTTPS verbs (GET, POST, PUT, and DELETE) with JSON structures to discover and control the network.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DFB3F0-28BD-8021-81AB-837387E68CC1}"/>
              </a:ext>
            </a:extLst>
          </p:cNvPr>
          <p:cNvSpPr txBox="1">
            <a:spLocks/>
          </p:cNvSpPr>
          <p:nvPr/>
        </p:nvSpPr>
        <p:spPr>
          <a:xfrm>
            <a:off x="340008" y="1534628"/>
            <a:ext cx="2851061" cy="31995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Provides a notification handler when specific events are triggered, such as Network Assurance and Automation (SWIM) events.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Enables external systems to take </a:t>
            </a:r>
            <a:b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actions in response to an event: execute a software upgrade action in response to an out of compliance notification of network devices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Notifications may also be triggered by internal Catalyst Center events. For example, Assurance events can be </a:t>
            </a:r>
            <a:r>
              <a:rPr lang="en-US" sz="1200" dirty="0" err="1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customised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 for IT Service Management incidents.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9F98306-7CD9-97B2-5906-E48F4BCEFF7F}"/>
              </a:ext>
            </a:extLst>
          </p:cNvPr>
          <p:cNvSpPr txBox="1">
            <a:spLocks/>
          </p:cNvSpPr>
          <p:nvPr/>
        </p:nvSpPr>
        <p:spPr>
          <a:xfrm>
            <a:off x="6145080" y="1465430"/>
            <a:ext cx="2816181" cy="3411190"/>
          </a:xfrm>
          <a:prstGeom prst="rect">
            <a:avLst/>
          </a:prstGeom>
        </p:spPr>
        <p:txBody>
          <a:bodyPr anchor="ctr">
            <a:spAutoFit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Provides mechanisms for integrating Network Assurance end-to-end workflows and data with third-party 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CiscoSansTT Light" panose="020B0503020201020303" pitchFamily="34" charset="0"/>
              </a:rPr>
              <a:t>IT Service Management (ITSM) 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solutions.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Light" panose="020B0503020201020303" pitchFamily="34" charset="0"/>
              </a:rPr>
              <a:t>ITSM integration </a:t>
            </a:r>
            <a:r>
              <a:rPr lang="en-US" sz="1200" dirty="0" err="1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minimises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 handoffs, reduces duplication of issues, and optimizes processes such as approval- and pre-approval chains, </a:t>
            </a:r>
          </a:p>
          <a:p>
            <a:pPr marL="0" indent="0">
              <a:lnSpc>
                <a:spcPct val="105000"/>
              </a:lnSpc>
              <a:spcBef>
                <a:spcPts val="160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rPr>
              <a:t>Cisco Catalyst Center also Integrates with Reporting and Analytics capabilities for capacity planning, asset management, compliance control, and auditing.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686CE-3956-5136-E0FE-34E72C8317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13976-45BD-6C96-8016-AB9E1917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Catalyst Center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F5B2-C52C-EE75-AC32-6CC37FC8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Platform overview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D1FDBE-B805-9652-1138-94CA3FD9F5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7B48F4-C32A-2E58-4F1C-5FCC01A8E1F3}"/>
              </a:ext>
            </a:extLst>
          </p:cNvPr>
          <p:cNvGrpSpPr>
            <a:grpSpLocks noChangeAspect="1"/>
          </p:cNvGrpSpPr>
          <p:nvPr/>
        </p:nvGrpSpPr>
        <p:grpSpPr>
          <a:xfrm>
            <a:off x="548640" y="1516374"/>
            <a:ext cx="8046720" cy="3078216"/>
            <a:chOff x="281923" y="1023613"/>
            <a:chExt cx="8862077" cy="33901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6DB2CD-3AF5-EF60-E853-F91F3661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23" y="1023613"/>
              <a:ext cx="8862077" cy="3390125"/>
            </a:xfrm>
            <a:prstGeom prst="rect">
              <a:avLst/>
            </a:prstGeom>
            <a:ln>
              <a:solidFill>
                <a:schemeClr val="bg1"/>
              </a:solidFill>
              <a:miter lim="800000"/>
            </a:ln>
            <a:effectLst>
              <a:outerShdw blurRad="76200" dist="50800" dir="2700000" algn="tl" rotWithShape="0">
                <a:prstClr val="black">
                  <a:alpha val="15247"/>
                </a:prstClr>
              </a:outerShdw>
            </a:effec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3E7E5C5-71CA-25FA-FA24-1078A95A78CA}"/>
                </a:ext>
              </a:extLst>
            </p:cNvPr>
            <p:cNvSpPr/>
            <p:nvPr/>
          </p:nvSpPr>
          <p:spPr>
            <a:xfrm>
              <a:off x="3232484" y="1860885"/>
              <a:ext cx="2767263" cy="970548"/>
            </a:xfrm>
            <a:prstGeom prst="roundRect">
              <a:avLst>
                <a:gd name="adj" fmla="val 5334"/>
              </a:avLst>
            </a:prstGeom>
            <a:noFill/>
            <a:ln w="1587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81B699-9162-6C06-09BF-FCCD9192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7C916C-42AD-2858-7480-D12F569E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Options for CatC Labs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05F2A-21D8-0006-9FF8-F8866653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E27B-67EB-56C2-6FA8-7DD9253A43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MX" dirty="0"/>
              <a:t>DevNet Catalyst Center Sandboxes:</a:t>
            </a:r>
          </a:p>
          <a:p>
            <a:pPr lvl="1"/>
            <a:r>
              <a:rPr lang="en-US" dirty="0">
                <a:hlinkClick r:id="rId2"/>
              </a:rPr>
              <a:t>https://developer.cisco.com/docs/dna-center/sandboxes/#cisco-catalyst-center-sandbox</a:t>
            </a:r>
            <a:r>
              <a:rPr lang="en-MX" dirty="0"/>
              <a:t> </a:t>
            </a:r>
          </a:p>
          <a:p>
            <a:r>
              <a:rPr lang="en-MX" dirty="0"/>
              <a:t>dCloud</a:t>
            </a:r>
          </a:p>
          <a:p>
            <a:pPr lvl="1"/>
            <a:r>
              <a:rPr lang="en-US" b="0" i="0" dirty="0">
                <a:solidFill>
                  <a:srgbClr val="39393B"/>
                </a:solidFill>
                <a:effectLst/>
              </a:rPr>
              <a:t>Cisco Enterprise Networks Hardware Sandbox v4.1 (This lab)</a:t>
            </a:r>
          </a:p>
          <a:p>
            <a:pPr lvl="1"/>
            <a:endParaRPr lang="en-MX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D97C8-85F1-245D-6505-F4C843C30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5F10-D2F1-D5C8-02CE-823E1876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CatC API documentation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FA561-5FC9-7199-9A20-4C1F66CD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59FA-CBE1-8ADB-0F62-363A2BE667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MX" dirty="0"/>
              <a:t>In CatC in the Platform overview</a:t>
            </a:r>
          </a:p>
          <a:p>
            <a:r>
              <a:rPr lang="en-MX" dirty="0"/>
              <a:t>In DevNet </a:t>
            </a:r>
          </a:p>
          <a:p>
            <a:pPr lvl="1"/>
            <a:r>
              <a:rPr lang="en-US" dirty="0">
                <a:hlinkClick r:id="rId2"/>
              </a:rPr>
              <a:t>https://developer.cisco.com/docs/dna-center/cisco-dna-center-2-3-7-api-overview/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03169-2FF6-E807-62E9-EB1DAC46B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EF6B-390A-8412-62F6-D42B3CEE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829-54AA-CB5B-20EF-3162C76B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CatC API way to consume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83111-750C-EB1C-8B72-919EF99C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E0812-E9AC-A24C-2FDC-972C69CFC8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Postman collections (the easiest)</a:t>
            </a:r>
          </a:p>
          <a:p>
            <a:r>
              <a:rPr lang="en-US" dirty="0"/>
              <a:t>Programming languages:</a:t>
            </a:r>
          </a:p>
          <a:p>
            <a:pPr lvl="1"/>
            <a:r>
              <a:rPr lang="en-US" dirty="0"/>
              <a:t>Python (the most popular)</a:t>
            </a:r>
          </a:p>
          <a:p>
            <a:pPr lvl="1"/>
            <a:r>
              <a:rPr lang="en-US" dirty="0"/>
              <a:t>Ansible</a:t>
            </a:r>
          </a:p>
          <a:p>
            <a:r>
              <a:rPr lang="en-US" dirty="0"/>
              <a:t>Catalyst Center SDKs</a:t>
            </a:r>
          </a:p>
          <a:p>
            <a:pPr lvl="1"/>
            <a:r>
              <a:rPr lang="en-US" dirty="0"/>
              <a:t>Prebuild libraries for REST API Calls</a:t>
            </a:r>
          </a:p>
          <a:p>
            <a:pPr lvl="1"/>
            <a:r>
              <a:rPr lang="en-US" dirty="0"/>
              <a:t>Offers all methods and error handling</a:t>
            </a:r>
          </a:p>
          <a:p>
            <a:pPr lvl="1"/>
            <a:r>
              <a:rPr lang="en-US" dirty="0">
                <a:hlinkClick r:id="rId2"/>
              </a:rPr>
              <a:t>https://dnacentersdk.readthedocs.io/en/latest/</a:t>
            </a:r>
            <a:endParaRPr lang="en-MX" dirty="0"/>
          </a:p>
          <a:p>
            <a:pPr lvl="1"/>
            <a:r>
              <a:rPr lang="en-US" dirty="0">
                <a:hlinkClick r:id="rId3"/>
              </a:rPr>
              <a:t>https://github.com/cisco-en-programmability/dnacentersdk</a:t>
            </a:r>
            <a:endParaRPr lang="en-MX" dirty="0"/>
          </a:p>
          <a:p>
            <a:pPr lvl="1"/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0461-B97E-3DA3-D9A4-7C4D2A043E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0B997E-2B31-1467-6426-F51CA5E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Lab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9617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07DE1-2929-2010-C9DF-C42B0C75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Lab description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7BAAE-185D-A3BF-FE7F-B2BA3EF82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Prerequisites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9D913BC0-E13B-EA92-01E2-723E2E3AE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4" name="Graphic 258">
            <a:extLst>
              <a:ext uri="{FF2B5EF4-FFF2-40B4-BE49-F238E27FC236}">
                <a16:creationId xmlns:a16="http://schemas.microsoft.com/office/drawing/2014/main" id="{8BE4EF5F-970E-896A-63F6-7A529E4FC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913" y="1362598"/>
            <a:ext cx="1016000" cy="1016000"/>
          </a:xfrm>
          <a:prstGeom prst="rect">
            <a:avLst/>
          </a:prstGeom>
        </p:spPr>
      </p:pic>
      <p:pic>
        <p:nvPicPr>
          <p:cNvPr id="5" name="Graphic 144">
            <a:extLst>
              <a:ext uri="{FF2B5EF4-FFF2-40B4-BE49-F238E27FC236}">
                <a16:creationId xmlns:a16="http://schemas.microsoft.com/office/drawing/2014/main" id="{48CDFE07-427A-01DF-93A3-80CF1B0A0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9084" y="2764905"/>
            <a:ext cx="1016000" cy="1016000"/>
          </a:xfrm>
          <a:prstGeom prst="rect">
            <a:avLst/>
          </a:prstGeom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DABB4357-ECD9-8CAB-E84F-C1D38CC05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9084" y="1362598"/>
            <a:ext cx="1016000" cy="10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9E9FE-BD24-EFD5-10A9-222B9B98789E}"/>
              </a:ext>
            </a:extLst>
          </p:cNvPr>
          <p:cNvSpPr txBox="1"/>
          <p:nvPr/>
        </p:nvSpPr>
        <p:spPr>
          <a:xfrm>
            <a:off x="873432" y="1455099"/>
            <a:ext cx="1165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200" dirty="0">
                <a:solidFill>
                  <a:schemeClr val="bg1"/>
                </a:solidFill>
                <a:latin typeface="+mn-lt"/>
              </a:rPr>
              <a:t>Laptop with Cisco Anyconnect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33B9D-F739-4377-AB79-D2CA9F6A8363}"/>
              </a:ext>
            </a:extLst>
          </p:cNvPr>
          <p:cNvSpPr txBox="1"/>
          <p:nvPr/>
        </p:nvSpPr>
        <p:spPr>
          <a:xfrm>
            <a:off x="873432" y="2981580"/>
            <a:ext cx="1165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200" dirty="0">
                <a:solidFill>
                  <a:schemeClr val="bg1"/>
                </a:solidFill>
                <a:latin typeface="+mn-lt"/>
              </a:rPr>
              <a:t>User preferable wi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th</a:t>
            </a:r>
            <a:r>
              <a:rPr lang="en-MX" sz="1200" dirty="0">
                <a:solidFill>
                  <a:schemeClr val="bg1"/>
                </a:solidFill>
                <a:latin typeface="+mn-lt"/>
              </a:rPr>
              <a:t> Postman account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A335EC-0F2A-3288-5F5F-3B6536C5452A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055084" y="1870598"/>
            <a:ext cx="849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0E4ED-7629-61AF-4078-7A5A858E4FEB}"/>
              </a:ext>
            </a:extLst>
          </p:cNvPr>
          <p:cNvSpPr txBox="1"/>
          <p:nvPr/>
        </p:nvSpPr>
        <p:spPr>
          <a:xfrm>
            <a:off x="3996628" y="1281619"/>
            <a:ext cx="832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1200" dirty="0">
                <a:solidFill>
                  <a:schemeClr val="bg1"/>
                </a:solidFill>
                <a:latin typeface="+mn-lt"/>
              </a:rPr>
              <a:t>Internet</a:t>
            </a: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2AE25AE6-D872-9E1E-77D4-83369CAD6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7105" y="1362597"/>
            <a:ext cx="1016000" cy="1016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F61828-A510-C88A-8FDD-9AE4889EB634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4920913" y="1870597"/>
            <a:ext cx="1066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4445D4-F454-C617-2ADF-6D6D12F9FE70}"/>
              </a:ext>
            </a:extLst>
          </p:cNvPr>
          <p:cNvSpPr txBox="1"/>
          <p:nvPr/>
        </p:nvSpPr>
        <p:spPr>
          <a:xfrm>
            <a:off x="5911638" y="1131764"/>
            <a:ext cx="116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1200" dirty="0">
                <a:solidFill>
                  <a:schemeClr val="bg1"/>
                </a:solidFill>
                <a:latin typeface="+mn-lt"/>
              </a:rPr>
              <a:t>Jump windows host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202723-0D79-85E0-96D6-D8E7B8112D34}"/>
              </a:ext>
            </a:extLst>
          </p:cNvPr>
          <p:cNvSpPr/>
          <p:nvPr/>
        </p:nvSpPr>
        <p:spPr>
          <a:xfrm>
            <a:off x="5592279" y="2693748"/>
            <a:ext cx="1805651" cy="16645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036971-76F8-7F69-7D61-CC5EC531D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3745" y="2832854"/>
            <a:ext cx="1282718" cy="13863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2B08AD-7BDA-0C25-9FA7-599676B6489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495104" y="2152891"/>
            <a:ext cx="0" cy="67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4EE99EF-0FEB-4996-B3CB-9CB6E2C11204}"/>
              </a:ext>
            </a:extLst>
          </p:cNvPr>
          <p:cNvSpPr txBox="1"/>
          <p:nvPr/>
        </p:nvSpPr>
        <p:spPr>
          <a:xfrm>
            <a:off x="7397929" y="3387540"/>
            <a:ext cx="1166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1200" dirty="0">
                <a:solidFill>
                  <a:schemeClr val="bg1"/>
                </a:solidFill>
                <a:latin typeface="+mn-lt"/>
              </a:rPr>
              <a:t>Sandbox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C4BD2-29C5-196D-66F2-69C6CFE8E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64268F7-990F-31DB-A816-54B2B134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D10DE85-BAE1-DD52-AD42-41C8E939A0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MX" dirty="0"/>
              <a:t>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95007A9-E19D-92AE-E23A-7C51E50B92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MX" sz="1400" dirty="0"/>
              <a:t>Introduction and lab objectives</a:t>
            </a:r>
          </a:p>
          <a:p>
            <a:endParaRPr lang="en-MX" sz="1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D972C1-3228-4CB2-95BC-3531E267157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29FAD97-B835-F4E7-F6C8-B074C6CB7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MX" dirty="0"/>
              <a:t>2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6E1CEC-14E6-C755-7622-066A480B3B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MX" sz="1400" dirty="0"/>
              <a:t>Catalyst Center deep dive</a:t>
            </a:r>
          </a:p>
          <a:p>
            <a:endParaRPr lang="en-MX" sz="14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D9033FB-CD59-4445-A19E-DEE6CF7F65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MX" dirty="0"/>
              <a:t>3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8027707-D1E9-D27E-30AB-1831A69FE7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MX" sz="1400" dirty="0"/>
              <a:t>Lab introduction</a:t>
            </a:r>
          </a:p>
          <a:p>
            <a:endParaRPr lang="en-MX" sz="14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772E3A-CB93-F7D6-ACBC-826A13888C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MX" dirty="0"/>
              <a:t>4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DF47827-0D2F-959B-5648-F2D61082E6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MX" sz="1400" dirty="0"/>
              <a:t>CatC APIs 100-200 level with Postman collections</a:t>
            </a:r>
          </a:p>
          <a:p>
            <a:endParaRPr lang="en-MX" sz="1400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86000F5-D278-87BB-4227-CC89440A6C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MX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98B9030-6937-7FC3-067B-D888B9D62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MX" sz="1400" dirty="0"/>
              <a:t>CatC APIs 300-400 level using jupyter notebooks and python</a:t>
            </a:r>
          </a:p>
          <a:p>
            <a:endParaRPr lang="en-MX" sz="14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A849DF7-9214-0D38-A261-B1D917FCB4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5D2990A-A376-F689-CC39-C9F3D4706E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MX" sz="160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A420068-8C7A-770B-D0F8-7D6A424328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00BC54-FA24-B3F8-9522-053DFCC730C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BD67FB-B785-9661-E21E-CD0CB2C4D1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3BF4829-0857-1DB7-DBFC-A98B0C49F3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BC62C83E-2967-57F6-BCF3-3A3DE48544B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E7B8B5-D9A3-0EF3-9C07-9F6EC828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Enterprise Networks Sandbox v4.1</a:t>
            </a:r>
            <a:endParaRPr lang="en-MX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D6BD14-D8BD-218B-C1DE-52303DF7A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Jump host and servers including CatC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83C4947-16F5-BCF3-A3E1-BB61E5149F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FD56A8-D73A-BF54-5ADD-36E31F96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8" t="4783" r="8396" b="50631"/>
          <a:stretch/>
        </p:blipFill>
        <p:spPr>
          <a:xfrm>
            <a:off x="1666754" y="1014702"/>
            <a:ext cx="6497106" cy="36340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C565E-80F0-C867-4493-15269DF97B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4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11FC-16DB-2DC8-6D5E-D1A89F7C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2E6F9E-64EF-2129-D134-61FDF90B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Enterprise Networks Sandbox v4.1</a:t>
            </a:r>
            <a:endParaRPr lang="en-MX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B7C2F-BA70-D550-9C0C-4C61FC8C55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Network devices and clients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5B221-55D4-038B-02F2-D4469F00C3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9869A8-FAC7-55EA-945B-FC160864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8" t="49369" r="8396" b="3381"/>
          <a:stretch/>
        </p:blipFill>
        <p:spPr>
          <a:xfrm>
            <a:off x="1215341" y="978314"/>
            <a:ext cx="6257929" cy="3709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0F9F2-4EEF-BBD6-0E3E-6175BC6D1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AE9B-94DF-CAE2-9300-D540C813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What is in this environment?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7CB63-5677-317A-E7DE-ED6B01FB71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Virtual Machines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B6B63-A9DC-0378-73F7-29C2636DE1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F954-5881-EBEB-EA0E-B690DF41CB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DNA Center 2.3.5.5</a:t>
            </a:r>
          </a:p>
          <a:p>
            <a:r>
              <a:rPr lang="en-US" dirty="0"/>
              <a:t>Identity Services Engine (ISE) 3.2 Patch 5 – (Deployed)</a:t>
            </a:r>
          </a:p>
          <a:p>
            <a:r>
              <a:rPr lang="en-US" dirty="0"/>
              <a:t>Identity Services Engine (ISE) 3.2 – (Undeployed)</a:t>
            </a:r>
          </a:p>
          <a:p>
            <a:r>
              <a:rPr lang="en-US" dirty="0"/>
              <a:t>Secure Network Analytics (</a:t>
            </a:r>
            <a:r>
              <a:rPr lang="en-US" dirty="0" err="1"/>
              <a:t>Stealthwatch</a:t>
            </a:r>
            <a:r>
              <a:rPr lang="en-US" dirty="0"/>
              <a:t>) 7.4.2</a:t>
            </a:r>
          </a:p>
          <a:p>
            <a:r>
              <a:rPr lang="en-US" dirty="0" err="1"/>
              <a:t>FlowCollector</a:t>
            </a:r>
            <a:r>
              <a:rPr lang="en-US" dirty="0"/>
              <a:t> 7.4.2</a:t>
            </a:r>
          </a:p>
          <a:p>
            <a:r>
              <a:rPr lang="en-US" dirty="0"/>
              <a:t>Cisco Prime Infrastructure 3.10.4</a:t>
            </a:r>
          </a:p>
          <a:p>
            <a:r>
              <a:rPr lang="en-US" dirty="0"/>
              <a:t>Wireless LAN Controllers – C9800 running IOS-XE 17.12.3 code</a:t>
            </a:r>
          </a:p>
          <a:p>
            <a:r>
              <a:rPr lang="en-US" dirty="0"/>
              <a:t>Windows 10 Jump Host – Contains links to common URLs needed to view and configure the environment. Can also be used to TFTP files to/from the hardware devices. Can be used to pull files from Box.</a:t>
            </a:r>
          </a:p>
          <a:p>
            <a:r>
              <a:rPr lang="en-US" dirty="0"/>
              <a:t>Ubuntu 20.04.3 – Can be used as a script server and for programing tools.</a:t>
            </a:r>
          </a:p>
          <a:p>
            <a:r>
              <a:rPr lang="en-US" dirty="0"/>
              <a:t>Windows Server 2019 – Can be configured to provide identity, DHCP, DNS, etc.</a:t>
            </a:r>
          </a:p>
          <a:p>
            <a:r>
              <a:rPr lang="en-US" dirty="0"/>
              <a:t>Windows 10 Clients – Used to simulate network clients participating in the environment. Can be used to test segmentation, host onboarding, policy implementation, etc.</a:t>
            </a:r>
            <a:endParaRPr lang="en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7DA7A-1175-E16F-0E7C-603C9AE85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0868-DCAA-62BC-9B2C-92440A067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399D-E5FA-9110-8677-5C789ADE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What is in this environment?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50B1D-DD42-04D8-663E-2C6E37453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Hardware devices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33E18-D52A-31C2-3598-A360C11C12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165-A361-1894-1AF6-94100C382F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ISR 4331 Router - 17.09.02a IOS-XE Code</a:t>
            </a:r>
          </a:p>
          <a:p>
            <a:r>
              <a:rPr lang="en-US" dirty="0"/>
              <a:t>Catalyst 9300 Switches - 17.09.02 IOS-XE Code with Embedded Wireless Controller (EWC) and </a:t>
            </a:r>
            <a:r>
              <a:rPr lang="en-US" dirty="0" err="1"/>
              <a:t>ThousandEyes</a:t>
            </a:r>
            <a:r>
              <a:rPr lang="en-US" dirty="0"/>
              <a:t> Enterprise Agent</a:t>
            </a:r>
          </a:p>
          <a:p>
            <a:r>
              <a:rPr lang="en-US" dirty="0"/>
              <a:t>9117 Access Point</a:t>
            </a:r>
          </a:p>
          <a:p>
            <a:r>
              <a:rPr lang="en-US" dirty="0"/>
              <a:t>4800 Access Points</a:t>
            </a:r>
          </a:p>
          <a:p>
            <a:r>
              <a:rPr lang="en-US" dirty="0"/>
              <a:t>Silex Controllers (2 Wired NICs)</a:t>
            </a:r>
            <a:endParaRPr lang="en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D0701-753C-DBFA-B1A3-240231D4F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8F96-0A29-C107-3B97-98521743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Topology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5D940-04F8-EF81-ED5E-27558E65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0098D-73E3-C0C5-AFAD-AEBD2E90F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0C0DA00-23E9-12AD-A0B4-2A525245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54" y="0"/>
            <a:ext cx="59745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6293-C80B-F28B-1DC7-92261A57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How to access your environment?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80084-BDCD-5276-E468-473A912F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F4117-E567-2B52-1CF7-88E2826D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6" y="995081"/>
            <a:ext cx="5994415" cy="3463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AA188-4378-8D89-7CA7-0EF44E54719E}"/>
              </a:ext>
            </a:extLst>
          </p:cNvPr>
          <p:cNvSpPr txBox="1"/>
          <p:nvPr/>
        </p:nvSpPr>
        <p:spPr>
          <a:xfrm>
            <a:off x="6438411" y="1111624"/>
            <a:ext cx="23380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Connect to the demo with Cisco AnyConnect VPN. Find your AnyConnect information in the Session Details for your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dCloud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session.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Use your local browser to connect to URLs as outlined in the table in the Virtual Machines section that follows.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Use your local RDP client to connect to RDP-capable Virtual Machines as outlined in Virtual Machines section that follows.</a:t>
            </a:r>
            <a:endParaRPr lang="en-MX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98EED-6C43-7485-E066-5AE8A6D11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D077-E1C4-6A96-2293-91521449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Addressing and Credentials</a:t>
            </a:r>
            <a:endParaRPr lang="en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DC0C8-1602-22B9-3AAB-5526CDE04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225A9B-22E0-7A0B-AE91-C32621C92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4890"/>
              </p:ext>
            </p:extLst>
          </p:nvPr>
        </p:nvGraphicFramePr>
        <p:xfrm>
          <a:off x="443995" y="960959"/>
          <a:ext cx="8266115" cy="30422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2308">
                  <a:extLst>
                    <a:ext uri="{9D8B030D-6E8A-4147-A177-3AD203B41FA5}">
                      <a16:colId xmlns:a16="http://schemas.microsoft.com/office/drawing/2014/main" val="2046135535"/>
                    </a:ext>
                  </a:extLst>
                </a:gridCol>
                <a:gridCol w="2699952">
                  <a:extLst>
                    <a:ext uri="{9D8B030D-6E8A-4147-A177-3AD203B41FA5}">
                      <a16:colId xmlns:a16="http://schemas.microsoft.com/office/drawing/2014/main" val="3043163422"/>
                    </a:ext>
                  </a:extLst>
                </a:gridCol>
                <a:gridCol w="769183">
                  <a:extLst>
                    <a:ext uri="{9D8B030D-6E8A-4147-A177-3AD203B41FA5}">
                      <a16:colId xmlns:a16="http://schemas.microsoft.com/office/drawing/2014/main" val="1846108299"/>
                    </a:ext>
                  </a:extLst>
                </a:gridCol>
                <a:gridCol w="883779">
                  <a:extLst>
                    <a:ext uri="{9D8B030D-6E8A-4147-A177-3AD203B41FA5}">
                      <a16:colId xmlns:a16="http://schemas.microsoft.com/office/drawing/2014/main" val="189719724"/>
                    </a:ext>
                  </a:extLst>
                </a:gridCol>
                <a:gridCol w="2670893">
                  <a:extLst>
                    <a:ext uri="{9D8B030D-6E8A-4147-A177-3AD203B41FA5}">
                      <a16:colId xmlns:a16="http://schemas.microsoft.com/office/drawing/2014/main" val="1252166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solidFill>
                            <a:srgbClr val="333333"/>
                          </a:solidFill>
                          <a:effectLst/>
                        </a:rPr>
                        <a:t>IP Address</a:t>
                      </a:r>
                      <a:endParaRPr lang="en-US" sz="105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333333"/>
                          </a:solidFill>
                          <a:effectLst/>
                        </a:rPr>
                        <a:t>Name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333333"/>
                          </a:solidFill>
                          <a:effectLst/>
                        </a:rPr>
                        <a:t>Username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333333"/>
                          </a:solidFill>
                          <a:effectLst/>
                        </a:rPr>
                        <a:t>Password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333333"/>
                          </a:solidFill>
                          <a:effectLst/>
                        </a:rPr>
                        <a:t>Preferred Access Method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611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Entry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ISE 3.0 Undeployed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Entry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Entry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​VM Console via dCloud UI​​Chrome or Firefox (once configured)​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9857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198.18.133.27</a:t>
                      </a:r>
                      <a:endParaRPr lang="en-MX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ISE 3.0 (Deployed)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Chrome or Firefox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4421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198.18.129.100</a:t>
                      </a:r>
                      <a:endParaRPr lang="en-MX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DNA Center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Chrome or Firefox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776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198.18.135.136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Secure Network Analytics (Stealthwatch)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Chrome or Firefox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943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198.18.135.137</a:t>
                      </a:r>
                      <a:endParaRPr lang="en-MX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FlowCollector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Chrome or Firefox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100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198.19.11.2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C9800-CL1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​Chrome or Firefox​​SSH or Telnet​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2400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198.19.11.3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C9800-CL2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​Chrome or Firefox​​SSH or Telnet​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3383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198.18.134.49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ESXi-Router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SSH or Telnet​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5671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198.18.136.100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Cisco Prime Infrastructure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Chrome or Firefox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3628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198.18.134.28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Script Server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root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​Chrome or Firefox​​SSH​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5173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198.18.133.36</a:t>
                      </a:r>
                      <a:endParaRPr lang="en-MX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Jump Host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543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198.18.133.1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557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198.18.134.1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Client1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481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198.18.134.2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Client2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4691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198.18.134.3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Client3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764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MX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198.18.134.4</a:t>
                      </a:r>
                      <a:endParaRPr lang="en-MX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Client4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admin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>
                          <a:solidFill>
                            <a:srgbClr val="333333"/>
                          </a:solidFill>
                          <a:effectLst/>
                        </a:rPr>
                        <a:t>C1sco12345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RDP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324527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1B0B-EC5F-6CE2-2430-5D44DBEF9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6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E1C9-C850-7C38-CED2-72CA73F9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Cisco Secure Client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5265-F581-2254-8A81-BDEF02A0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46EF-4630-7DE8-20AB-587807E5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35" y="832924"/>
            <a:ext cx="6647329" cy="38141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5AE38-39B1-F170-FF30-A69944ED5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0E93F-D2FB-DAB2-789A-F3500532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RDC to jump host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D659AA-8B01-B078-9DEC-D20A8C38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>
                <a:solidFill>
                  <a:schemeClr val="bg1"/>
                </a:solidFill>
              </a:rPr>
              <a:t>CatC API monitoring and automation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F5D1-E08F-79B9-E9EE-2CBC804A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68" y="831055"/>
            <a:ext cx="3931171" cy="3655412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7CD92585-F382-7607-566E-5D7D6501D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7105" y="1149363"/>
            <a:ext cx="10160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28336-917D-C521-0E37-D27F446BA855}"/>
              </a:ext>
            </a:extLst>
          </p:cNvPr>
          <p:cNvSpPr txBox="1"/>
          <p:nvPr/>
        </p:nvSpPr>
        <p:spPr>
          <a:xfrm>
            <a:off x="5911638" y="918530"/>
            <a:ext cx="116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sz="1200" dirty="0">
                <a:solidFill>
                  <a:schemeClr val="bg1"/>
                </a:solidFill>
                <a:latin typeface="+mn-lt"/>
              </a:rPr>
              <a:t>Jump windows host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EC7BFD-038A-1B1D-A316-5B26C1D5613B}"/>
              </a:ext>
            </a:extLst>
          </p:cNvPr>
          <p:cNvCxnSpPr>
            <a:cxnSpLocks/>
          </p:cNvCxnSpPr>
          <p:nvPr/>
        </p:nvCxnSpPr>
        <p:spPr>
          <a:xfrm flipV="1">
            <a:off x="6495104" y="1939657"/>
            <a:ext cx="0" cy="67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FC8BBF-A86B-E9DF-4C59-E7ED376F09D0}"/>
              </a:ext>
            </a:extLst>
          </p:cNvPr>
          <p:cNvSpPr/>
          <p:nvPr/>
        </p:nvSpPr>
        <p:spPr>
          <a:xfrm>
            <a:off x="5737114" y="2619620"/>
            <a:ext cx="1515979" cy="864360"/>
          </a:xfrm>
          <a:prstGeom prst="roundRect">
            <a:avLst>
              <a:gd name="adj" fmla="val 5254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D5363-154D-A266-BC70-1CBFB6E22CFA}"/>
              </a:ext>
            </a:extLst>
          </p:cNvPr>
          <p:cNvSpPr txBox="1">
            <a:spLocks/>
          </p:cNvSpPr>
          <p:nvPr/>
        </p:nvSpPr>
        <p:spPr>
          <a:xfrm>
            <a:off x="5929297" y="3097856"/>
            <a:ext cx="1188721" cy="2713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685560">
              <a:spcAft>
                <a:spcPts val="200"/>
              </a:spcAft>
              <a:buClr>
                <a:srgbClr val="FFFFFF"/>
              </a:buClr>
              <a:buSzPts val="800"/>
              <a:defRPr/>
            </a:pPr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Cisco Catalyst Center </a:t>
            </a:r>
          </a:p>
        </p:txBody>
      </p:sp>
      <p:sp>
        <p:nvSpPr>
          <p:cNvPr id="11" name="Freeform 211">
            <a:extLst>
              <a:ext uri="{FF2B5EF4-FFF2-40B4-BE49-F238E27FC236}">
                <a16:creationId xmlns:a16="http://schemas.microsoft.com/office/drawing/2014/main" id="{3D4A0D3E-C1CB-0062-EEE2-0582368E4BA2}"/>
              </a:ext>
            </a:extLst>
          </p:cNvPr>
          <p:cNvSpPr/>
          <p:nvPr/>
        </p:nvSpPr>
        <p:spPr>
          <a:xfrm>
            <a:off x="6229299" y="2699172"/>
            <a:ext cx="585787" cy="357187"/>
          </a:xfrm>
          <a:custGeom>
            <a:avLst/>
            <a:gdLst>
              <a:gd name="connsiteX0" fmla="*/ 585788 w 585787"/>
              <a:gd name="connsiteY0" fmla="*/ 350044 h 357187"/>
              <a:gd name="connsiteX1" fmla="*/ 578644 w 585787"/>
              <a:gd name="connsiteY1" fmla="*/ 357188 h 357187"/>
              <a:gd name="connsiteX2" fmla="*/ 287369 w 585787"/>
              <a:gd name="connsiteY2" fmla="*/ 183166 h 357187"/>
              <a:gd name="connsiteX3" fmla="*/ 14288 w 585787"/>
              <a:gd name="connsiteY3" fmla="*/ 14383 h 357187"/>
              <a:gd name="connsiteX4" fmla="*/ 14288 w 585787"/>
              <a:gd name="connsiteY4" fmla="*/ 357188 h 357187"/>
              <a:gd name="connsiteX5" fmla="*/ 0 w 585787"/>
              <a:gd name="connsiteY5" fmla="*/ 357188 h 357187"/>
              <a:gd name="connsiteX6" fmla="*/ 0 w 585787"/>
              <a:gd name="connsiteY6" fmla="*/ 7144 h 357187"/>
              <a:gd name="connsiteX7" fmla="*/ 7144 w 585787"/>
              <a:gd name="connsiteY7" fmla="*/ 0 h 357187"/>
              <a:gd name="connsiteX8" fmla="*/ 298418 w 585787"/>
              <a:gd name="connsiteY8" fmla="*/ 174022 h 357187"/>
              <a:gd name="connsiteX9" fmla="*/ 571500 w 585787"/>
              <a:gd name="connsiteY9" fmla="*/ 342805 h 357187"/>
              <a:gd name="connsiteX10" fmla="*/ 571500 w 585787"/>
              <a:gd name="connsiteY10" fmla="*/ 0 h 357187"/>
              <a:gd name="connsiteX11" fmla="*/ 585788 w 585787"/>
              <a:gd name="connsiteY11" fmla="*/ 0 h 357187"/>
              <a:gd name="connsiteX12" fmla="*/ 585788 w 585787"/>
              <a:gd name="connsiteY12" fmla="*/ 350044 h 357187"/>
              <a:gd name="connsiteX13" fmla="*/ 76200 w 585787"/>
              <a:gd name="connsiteY13" fmla="*/ 64294 h 357187"/>
              <a:gd name="connsiteX14" fmla="*/ 76200 w 585787"/>
              <a:gd name="connsiteY14" fmla="*/ 292894 h 357187"/>
              <a:gd name="connsiteX15" fmla="*/ 90488 w 585787"/>
              <a:gd name="connsiteY15" fmla="*/ 292894 h 357187"/>
              <a:gd name="connsiteX16" fmla="*/ 90488 w 585787"/>
              <a:gd name="connsiteY16" fmla="*/ 64294 h 357187"/>
              <a:gd name="connsiteX17" fmla="*/ 76200 w 585787"/>
              <a:gd name="connsiteY17" fmla="*/ 64294 h 357187"/>
              <a:gd name="connsiteX18" fmla="*/ 171450 w 585787"/>
              <a:gd name="connsiteY18" fmla="*/ 121444 h 357187"/>
              <a:gd name="connsiteX19" fmla="*/ 171450 w 585787"/>
              <a:gd name="connsiteY19" fmla="*/ 235744 h 357187"/>
              <a:gd name="connsiteX20" fmla="*/ 185738 w 585787"/>
              <a:gd name="connsiteY20" fmla="*/ 235744 h 357187"/>
              <a:gd name="connsiteX21" fmla="*/ 185738 w 585787"/>
              <a:gd name="connsiteY21" fmla="*/ 121444 h 357187"/>
              <a:gd name="connsiteX22" fmla="*/ 171450 w 585787"/>
              <a:gd name="connsiteY22" fmla="*/ 121444 h 357187"/>
              <a:gd name="connsiteX23" fmla="*/ 509588 w 585787"/>
              <a:gd name="connsiteY23" fmla="*/ 292894 h 357187"/>
              <a:gd name="connsiteX24" fmla="*/ 509588 w 585787"/>
              <a:gd name="connsiteY24" fmla="*/ 64294 h 357187"/>
              <a:gd name="connsiteX25" fmla="*/ 495300 w 585787"/>
              <a:gd name="connsiteY25" fmla="*/ 64294 h 357187"/>
              <a:gd name="connsiteX26" fmla="*/ 495300 w 585787"/>
              <a:gd name="connsiteY26" fmla="*/ 292894 h 357187"/>
              <a:gd name="connsiteX27" fmla="*/ 509588 w 585787"/>
              <a:gd name="connsiteY27" fmla="*/ 292894 h 357187"/>
              <a:gd name="connsiteX28" fmla="*/ 433388 w 585787"/>
              <a:gd name="connsiteY28" fmla="*/ 235744 h 357187"/>
              <a:gd name="connsiteX29" fmla="*/ 433388 w 585787"/>
              <a:gd name="connsiteY29" fmla="*/ 121444 h 357187"/>
              <a:gd name="connsiteX30" fmla="*/ 419100 w 585787"/>
              <a:gd name="connsiteY30" fmla="*/ 121444 h 357187"/>
              <a:gd name="connsiteX31" fmla="*/ 419100 w 585787"/>
              <a:gd name="connsiteY31" fmla="*/ 235744 h 357187"/>
              <a:gd name="connsiteX32" fmla="*/ 433388 w 585787"/>
              <a:gd name="connsiteY32" fmla="*/ 235744 h 357187"/>
              <a:gd name="connsiteX33" fmla="*/ 45244 w 585787"/>
              <a:gd name="connsiteY33" fmla="*/ 357188 h 357187"/>
              <a:gd name="connsiteX34" fmla="*/ 279273 w 585787"/>
              <a:gd name="connsiteY34" fmla="*/ 205930 h 357187"/>
              <a:gd name="connsiteX35" fmla="*/ 268415 w 585787"/>
              <a:gd name="connsiteY35" fmla="*/ 196691 h 357187"/>
              <a:gd name="connsiteX36" fmla="*/ 45244 w 585787"/>
              <a:gd name="connsiteY36" fmla="*/ 342900 h 357187"/>
              <a:gd name="connsiteX37" fmla="*/ 45244 w 585787"/>
              <a:gd name="connsiteY37" fmla="*/ 357188 h 357187"/>
              <a:gd name="connsiteX38" fmla="*/ 540544 w 585787"/>
              <a:gd name="connsiteY38" fmla="*/ 0 h 357187"/>
              <a:gd name="connsiteX39" fmla="*/ 306515 w 585787"/>
              <a:gd name="connsiteY39" fmla="*/ 151257 h 357187"/>
              <a:gd name="connsiteX40" fmla="*/ 317373 w 585787"/>
              <a:gd name="connsiteY40" fmla="*/ 160496 h 357187"/>
              <a:gd name="connsiteX41" fmla="*/ 540544 w 585787"/>
              <a:gd name="connsiteY41" fmla="*/ 14288 h 357187"/>
              <a:gd name="connsiteX42" fmla="*/ 540544 w 585787"/>
              <a:gd name="connsiteY42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5787" h="357187">
                <a:moveTo>
                  <a:pt x="585788" y="350044"/>
                </a:moveTo>
                <a:cubicBezTo>
                  <a:pt x="585788" y="353949"/>
                  <a:pt x="582549" y="357188"/>
                  <a:pt x="578644" y="357188"/>
                </a:cubicBezTo>
                <a:cubicBezTo>
                  <a:pt x="432435" y="357188"/>
                  <a:pt x="358712" y="268700"/>
                  <a:pt x="287369" y="183166"/>
                </a:cubicBezTo>
                <a:cubicBezTo>
                  <a:pt x="216218" y="97822"/>
                  <a:pt x="148971" y="17145"/>
                  <a:pt x="14288" y="14383"/>
                </a:cubicBezTo>
                <a:lnTo>
                  <a:pt x="14288" y="357188"/>
                </a:lnTo>
                <a:lnTo>
                  <a:pt x="0" y="357188"/>
                </a:lnTo>
                <a:lnTo>
                  <a:pt x="0" y="7144"/>
                </a:lnTo>
                <a:cubicBezTo>
                  <a:pt x="0" y="3239"/>
                  <a:pt x="3239" y="0"/>
                  <a:pt x="7144" y="0"/>
                </a:cubicBezTo>
                <a:cubicBezTo>
                  <a:pt x="153353" y="0"/>
                  <a:pt x="227076" y="88487"/>
                  <a:pt x="298418" y="174022"/>
                </a:cubicBezTo>
                <a:cubicBezTo>
                  <a:pt x="369570" y="259366"/>
                  <a:pt x="436817" y="340043"/>
                  <a:pt x="571500" y="342805"/>
                </a:cubicBezTo>
                <a:lnTo>
                  <a:pt x="571500" y="0"/>
                </a:lnTo>
                <a:lnTo>
                  <a:pt x="585788" y="0"/>
                </a:lnTo>
                <a:lnTo>
                  <a:pt x="585788" y="350044"/>
                </a:lnTo>
                <a:close/>
                <a:moveTo>
                  <a:pt x="76200" y="64294"/>
                </a:moveTo>
                <a:lnTo>
                  <a:pt x="76200" y="292894"/>
                </a:lnTo>
                <a:lnTo>
                  <a:pt x="90488" y="292894"/>
                </a:lnTo>
                <a:lnTo>
                  <a:pt x="90488" y="64294"/>
                </a:lnTo>
                <a:lnTo>
                  <a:pt x="76200" y="64294"/>
                </a:lnTo>
                <a:close/>
                <a:moveTo>
                  <a:pt x="171450" y="121444"/>
                </a:moveTo>
                <a:lnTo>
                  <a:pt x="171450" y="235744"/>
                </a:lnTo>
                <a:lnTo>
                  <a:pt x="185738" y="235744"/>
                </a:lnTo>
                <a:lnTo>
                  <a:pt x="185738" y="121444"/>
                </a:lnTo>
                <a:lnTo>
                  <a:pt x="171450" y="121444"/>
                </a:lnTo>
                <a:close/>
                <a:moveTo>
                  <a:pt x="509588" y="292894"/>
                </a:moveTo>
                <a:lnTo>
                  <a:pt x="509588" y="64294"/>
                </a:lnTo>
                <a:lnTo>
                  <a:pt x="495300" y="64294"/>
                </a:lnTo>
                <a:lnTo>
                  <a:pt x="495300" y="292894"/>
                </a:lnTo>
                <a:lnTo>
                  <a:pt x="509588" y="292894"/>
                </a:lnTo>
                <a:close/>
                <a:moveTo>
                  <a:pt x="433388" y="235744"/>
                </a:moveTo>
                <a:lnTo>
                  <a:pt x="433388" y="121444"/>
                </a:lnTo>
                <a:lnTo>
                  <a:pt x="419100" y="121444"/>
                </a:lnTo>
                <a:lnTo>
                  <a:pt x="419100" y="235744"/>
                </a:lnTo>
                <a:lnTo>
                  <a:pt x="433388" y="235744"/>
                </a:lnTo>
                <a:close/>
                <a:moveTo>
                  <a:pt x="45244" y="357188"/>
                </a:moveTo>
                <a:cubicBezTo>
                  <a:pt x="143066" y="357188"/>
                  <a:pt x="217361" y="279083"/>
                  <a:pt x="279273" y="205930"/>
                </a:cubicBezTo>
                <a:lnTo>
                  <a:pt x="268415" y="196691"/>
                </a:lnTo>
                <a:cubicBezTo>
                  <a:pt x="208502" y="267462"/>
                  <a:pt x="136969" y="342900"/>
                  <a:pt x="45244" y="342900"/>
                </a:cubicBezTo>
                <a:lnTo>
                  <a:pt x="45244" y="357188"/>
                </a:lnTo>
                <a:close/>
                <a:moveTo>
                  <a:pt x="540544" y="0"/>
                </a:moveTo>
                <a:cubicBezTo>
                  <a:pt x="442722" y="0"/>
                  <a:pt x="368427" y="78105"/>
                  <a:pt x="306515" y="151257"/>
                </a:cubicBezTo>
                <a:lnTo>
                  <a:pt x="317373" y="160496"/>
                </a:lnTo>
                <a:cubicBezTo>
                  <a:pt x="377285" y="89726"/>
                  <a:pt x="448818" y="14288"/>
                  <a:pt x="540544" y="14288"/>
                </a:cubicBezTo>
                <a:lnTo>
                  <a:pt x="540544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120FB-9C34-FCF6-2F4A-BE8AE61A47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5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FF39-3B22-5AA4-E55A-2C73F814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Windows Jump Host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1CD4-EEA5-6CC2-5F8B-2E2CF054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D9034-719C-430C-2C10-AA15A98D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6" y="1074674"/>
            <a:ext cx="8258257" cy="3371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D4B70-672B-544E-996B-16B2A9D66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5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Center Headless Deployments</a:t>
            </a:r>
          </a:p>
        </p:txBody>
      </p:sp>
    </p:spTree>
    <p:extLst>
      <p:ext uri="{BB962C8B-B14F-4D97-AF65-F5344CB8AC3E}">
        <p14:creationId xmlns:p14="http://schemas.microsoft.com/office/powerpoint/2010/main" val="576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85C2F5-F846-CB60-02B6-33FFE08E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complexity to operate large networks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8E40531-390A-5E6A-45A4-03411839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CatC API monitoring and automation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48114C-C680-6A9F-9F20-4644EFB2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4" y="2014075"/>
            <a:ext cx="2516612" cy="21186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993E82-E58D-858B-0283-268390A9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01" y="2014075"/>
            <a:ext cx="2516612" cy="138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2B65A9-1634-B847-2683-2162F5C6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68" y="2014075"/>
            <a:ext cx="2501471" cy="18094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AC9F56-FA50-FF1D-9776-AF0F4B58E093}"/>
              </a:ext>
            </a:extLst>
          </p:cNvPr>
          <p:cNvSpPr txBox="1"/>
          <p:nvPr/>
        </p:nvSpPr>
        <p:spPr>
          <a:xfrm>
            <a:off x="426934" y="4132749"/>
            <a:ext cx="25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IOS XE CLI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0C3F85-FF3A-261D-E251-73081F420B69}"/>
              </a:ext>
            </a:extLst>
          </p:cNvPr>
          <p:cNvSpPr txBox="1"/>
          <p:nvPr/>
        </p:nvSpPr>
        <p:spPr>
          <a:xfrm>
            <a:off x="3314001" y="3855750"/>
            <a:ext cx="251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IOS XE Ansible Collection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23B466-6D84-B435-4DE6-EDC244694ABA}"/>
              </a:ext>
            </a:extLst>
          </p:cNvPr>
          <p:cNvSpPr txBox="1"/>
          <p:nvPr/>
        </p:nvSpPr>
        <p:spPr>
          <a:xfrm>
            <a:off x="6193497" y="3994249"/>
            <a:ext cx="251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Cisco Catalyst Center APIs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CF2DE8-1ADA-AA8C-2804-5FBDBEC95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001" y="946952"/>
            <a:ext cx="2527300" cy="622300"/>
          </a:xfrm>
          <a:prstGeom prst="rect">
            <a:avLst/>
          </a:prstGeom>
        </p:spPr>
      </p:pic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F300EFEF-1FC9-5FA2-DC64-F7C10C7F2A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85C2F5-F846-CB60-02B6-33FFE08E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complexity to operate large networks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62169E-808B-AA67-F2AE-7D1D8BA9E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CBAB0-89DC-7B64-5A7D-EBF71162DE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989BD4-0E2B-F312-BA93-143C48090E93}"/>
              </a:ext>
            </a:extLst>
          </p:cNvPr>
          <p:cNvSpPr/>
          <p:nvPr/>
        </p:nvSpPr>
        <p:spPr>
          <a:xfrm>
            <a:off x="2269641" y="727350"/>
            <a:ext cx="1817925" cy="37869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468454E-1A16-C0FA-D7C1-31FF70D32180}"/>
              </a:ext>
            </a:extLst>
          </p:cNvPr>
          <p:cNvSpPr/>
          <p:nvPr/>
        </p:nvSpPr>
        <p:spPr>
          <a:xfrm>
            <a:off x="4356119" y="727350"/>
            <a:ext cx="1817925" cy="37869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AFA154A-D6B8-EE4C-8C54-4B744FAEB8A8}"/>
              </a:ext>
            </a:extLst>
          </p:cNvPr>
          <p:cNvSpPr/>
          <p:nvPr/>
        </p:nvSpPr>
        <p:spPr>
          <a:xfrm>
            <a:off x="6442595" y="727350"/>
            <a:ext cx="1817925" cy="37869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6C623B-EB54-8CDB-55AA-E853092F1ACC}"/>
              </a:ext>
            </a:extLst>
          </p:cNvPr>
          <p:cNvSpPr txBox="1"/>
          <p:nvPr/>
        </p:nvSpPr>
        <p:spPr>
          <a:xfrm>
            <a:off x="2269641" y="804205"/>
            <a:ext cx="1817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IOS XE CLI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9989C-F973-4D8E-7983-632F9D5B2838}"/>
              </a:ext>
            </a:extLst>
          </p:cNvPr>
          <p:cNvSpPr txBox="1"/>
          <p:nvPr/>
        </p:nvSpPr>
        <p:spPr>
          <a:xfrm>
            <a:off x="4356109" y="742071"/>
            <a:ext cx="181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IOS XE Ansible Collection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103C35-92AB-8795-1332-7E3A5B91240F}"/>
              </a:ext>
            </a:extLst>
          </p:cNvPr>
          <p:cNvSpPr txBox="1"/>
          <p:nvPr/>
        </p:nvSpPr>
        <p:spPr>
          <a:xfrm>
            <a:off x="6442586" y="742071"/>
            <a:ext cx="181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Cisco Catalyst Center APIs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4A3768B-BE02-EEB0-F46C-336CAE11A4D3}"/>
              </a:ext>
            </a:extLst>
          </p:cNvPr>
          <p:cNvSpPr/>
          <p:nvPr/>
        </p:nvSpPr>
        <p:spPr>
          <a:xfrm>
            <a:off x="659327" y="1159981"/>
            <a:ext cx="7986839" cy="7729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380D5-2347-5785-915F-1FF9BF0E2DCE}"/>
              </a:ext>
            </a:extLst>
          </p:cNvPr>
          <p:cNvSpPr txBox="1"/>
          <p:nvPr/>
        </p:nvSpPr>
        <p:spPr>
          <a:xfrm>
            <a:off x="804983" y="1444796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Day 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48A0007-7AE6-6300-12C2-8061D95103E3}"/>
              </a:ext>
            </a:extLst>
          </p:cNvPr>
          <p:cNvSpPr/>
          <p:nvPr/>
        </p:nvSpPr>
        <p:spPr>
          <a:xfrm>
            <a:off x="659327" y="1982325"/>
            <a:ext cx="7986839" cy="7729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16C5A5-5416-7876-8E8A-47E35FC1AE28}"/>
              </a:ext>
            </a:extLst>
          </p:cNvPr>
          <p:cNvSpPr txBox="1"/>
          <p:nvPr/>
        </p:nvSpPr>
        <p:spPr>
          <a:xfrm>
            <a:off x="804983" y="2267140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Day 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C985F4-EE91-4F8C-B623-52140084A740}"/>
              </a:ext>
            </a:extLst>
          </p:cNvPr>
          <p:cNvSpPr/>
          <p:nvPr/>
        </p:nvSpPr>
        <p:spPr>
          <a:xfrm>
            <a:off x="659327" y="2809599"/>
            <a:ext cx="7986839" cy="7729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09F7D8-BAA8-5EC7-61E9-6A2FE245EF92}"/>
              </a:ext>
            </a:extLst>
          </p:cNvPr>
          <p:cNvSpPr txBox="1"/>
          <p:nvPr/>
        </p:nvSpPr>
        <p:spPr>
          <a:xfrm>
            <a:off x="804983" y="309441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Day 2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AC462DC-DD54-27D2-AD7F-F983DE3F22FE}"/>
              </a:ext>
            </a:extLst>
          </p:cNvPr>
          <p:cNvSpPr/>
          <p:nvPr/>
        </p:nvSpPr>
        <p:spPr>
          <a:xfrm>
            <a:off x="659327" y="3636506"/>
            <a:ext cx="7986839" cy="7729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A62047-7101-C449-AB7D-7CF0044D67FD}"/>
              </a:ext>
            </a:extLst>
          </p:cNvPr>
          <p:cNvSpPr txBox="1"/>
          <p:nvPr/>
        </p:nvSpPr>
        <p:spPr>
          <a:xfrm>
            <a:off x="804983" y="3710178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Complexity </a:t>
            </a:r>
            <a:r>
              <a:rPr lang="en-US" sz="1200" baseline="30000" dirty="0">
                <a:latin typeface="+mn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B39F0F-75D1-BF87-C442-A4626F2C52AE}"/>
              </a:ext>
            </a:extLst>
          </p:cNvPr>
          <p:cNvSpPr txBox="1"/>
          <p:nvPr/>
        </p:nvSpPr>
        <p:spPr>
          <a:xfrm>
            <a:off x="2269634" y="1182198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✔︎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98DCD9-B43A-7DD1-D808-7466222DF5FF}"/>
              </a:ext>
            </a:extLst>
          </p:cNvPr>
          <p:cNvSpPr txBox="1"/>
          <p:nvPr/>
        </p:nvSpPr>
        <p:spPr>
          <a:xfrm>
            <a:off x="4356114" y="1182198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✔︎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0C11C9-BE4A-CADB-3BCD-74F1B1FE551E}"/>
              </a:ext>
            </a:extLst>
          </p:cNvPr>
          <p:cNvSpPr txBox="1"/>
          <p:nvPr/>
        </p:nvSpPr>
        <p:spPr>
          <a:xfrm>
            <a:off x="6442587" y="1182198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✔︎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BDB73-7643-6F51-DF51-82B7DC70C209}"/>
              </a:ext>
            </a:extLst>
          </p:cNvPr>
          <p:cNvSpPr txBox="1"/>
          <p:nvPr/>
        </p:nvSpPr>
        <p:spPr>
          <a:xfrm>
            <a:off x="2269634" y="2016655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BB2306-3846-D911-9909-0BF25D1EAF8F}"/>
              </a:ext>
            </a:extLst>
          </p:cNvPr>
          <p:cNvSpPr txBox="1"/>
          <p:nvPr/>
        </p:nvSpPr>
        <p:spPr>
          <a:xfrm>
            <a:off x="4356110" y="2013716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CE1A-3F58-A356-4C6C-A31A69DBACF8}"/>
              </a:ext>
            </a:extLst>
          </p:cNvPr>
          <p:cNvSpPr txBox="1"/>
          <p:nvPr/>
        </p:nvSpPr>
        <p:spPr>
          <a:xfrm>
            <a:off x="6442589" y="2005530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✔︎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57092-C1DD-862B-E3EF-29BC06E21044}"/>
              </a:ext>
            </a:extLst>
          </p:cNvPr>
          <p:cNvSpPr txBox="1"/>
          <p:nvPr/>
        </p:nvSpPr>
        <p:spPr>
          <a:xfrm>
            <a:off x="2269640" y="2878225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08B064-4146-7462-1A77-A95571EBF5A0}"/>
              </a:ext>
            </a:extLst>
          </p:cNvPr>
          <p:cNvSpPr txBox="1"/>
          <p:nvPr/>
        </p:nvSpPr>
        <p:spPr>
          <a:xfrm>
            <a:off x="4356116" y="2875286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A6E44C-6907-336F-EF13-C1D504785B2E}"/>
              </a:ext>
            </a:extLst>
          </p:cNvPr>
          <p:cNvSpPr txBox="1"/>
          <p:nvPr/>
        </p:nvSpPr>
        <p:spPr>
          <a:xfrm>
            <a:off x="6442595" y="2867100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n-lt"/>
              </a:rPr>
              <a:t>✔︎ ✔︎ ✔︎ ✔︎ ✔︎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0CF66F-07DC-A149-1FBE-28E2A17FEFCF}"/>
              </a:ext>
            </a:extLst>
          </p:cNvPr>
          <p:cNvSpPr txBox="1"/>
          <p:nvPr/>
        </p:nvSpPr>
        <p:spPr>
          <a:xfrm>
            <a:off x="2269640" y="3710178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Very complex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F4D7DE-076C-2B76-7BCB-24F3FDA37E60}"/>
              </a:ext>
            </a:extLst>
          </p:cNvPr>
          <p:cNvSpPr txBox="1"/>
          <p:nvPr/>
        </p:nvSpPr>
        <p:spPr>
          <a:xfrm>
            <a:off x="4356115" y="3710178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Mid complexity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29CB4C-8440-9890-9A78-EBE0D116F975}"/>
              </a:ext>
            </a:extLst>
          </p:cNvPr>
          <p:cNvSpPr txBox="1"/>
          <p:nvPr/>
        </p:nvSpPr>
        <p:spPr>
          <a:xfrm>
            <a:off x="6442589" y="3710178"/>
            <a:ext cx="1944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Low complexity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8E760-B105-80D6-ACB4-2E39EFA4C4F2}"/>
              </a:ext>
            </a:extLst>
          </p:cNvPr>
          <p:cNvSpPr txBox="1"/>
          <p:nvPr/>
        </p:nvSpPr>
        <p:spPr>
          <a:xfrm>
            <a:off x="2269634" y="1472917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Fine configuration</a:t>
            </a:r>
          </a:p>
          <a:p>
            <a:pPr algn="ctr"/>
            <a:r>
              <a:rPr lang="en-US" sz="1100" dirty="0">
                <a:latin typeface="+mn-lt"/>
              </a:rPr>
              <a:t>Prone to human errors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BFFB4F-7700-9585-A708-F2D8703D2764}"/>
              </a:ext>
            </a:extLst>
          </p:cNvPr>
          <p:cNvSpPr txBox="1"/>
          <p:nvPr/>
        </p:nvSpPr>
        <p:spPr>
          <a:xfrm>
            <a:off x="4356110" y="1475214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latin typeface="+mn-lt"/>
              </a:rPr>
              <a:t>IaC</a:t>
            </a:r>
            <a:r>
              <a:rPr lang="en-US" sz="1100" dirty="0">
                <a:latin typeface="+mn-lt"/>
              </a:rPr>
              <a:t>, CI/CD pipelines</a:t>
            </a:r>
          </a:p>
          <a:p>
            <a:pPr algn="ctr"/>
            <a:r>
              <a:rPr lang="en-US" sz="1100" dirty="0">
                <a:latin typeface="+mn-lt"/>
              </a:rPr>
              <a:t>Requires more expertise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0B8B5E-A8CF-21D5-F243-5E28E58A55F7}"/>
              </a:ext>
            </a:extLst>
          </p:cNvPr>
          <p:cNvSpPr txBox="1"/>
          <p:nvPr/>
        </p:nvSpPr>
        <p:spPr>
          <a:xfrm>
            <a:off x="6447880" y="1472917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API Platform</a:t>
            </a:r>
          </a:p>
          <a:p>
            <a:pPr algn="ctr"/>
            <a:r>
              <a:rPr lang="en-US" sz="1100" dirty="0">
                <a:latin typeface="+mn-lt"/>
              </a:rPr>
              <a:t>Single tenant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9F5E24-D33E-6C10-8D12-FD0A42FA1E79}"/>
              </a:ext>
            </a:extLst>
          </p:cNvPr>
          <p:cNvSpPr txBox="1"/>
          <p:nvPr/>
        </p:nvSpPr>
        <p:spPr>
          <a:xfrm>
            <a:off x="2269634" y="2305764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Data rich</a:t>
            </a:r>
          </a:p>
          <a:p>
            <a:pPr algn="ctr"/>
            <a:r>
              <a:rPr lang="en-US" sz="1100" dirty="0">
                <a:latin typeface="+mn-lt"/>
              </a:rPr>
              <a:t>Requires additional infra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D29BA3-97D9-E09F-2E5F-4BB6E187F95E}"/>
              </a:ext>
            </a:extLst>
          </p:cNvPr>
          <p:cNvSpPr txBox="1"/>
          <p:nvPr/>
        </p:nvSpPr>
        <p:spPr>
          <a:xfrm>
            <a:off x="4356110" y="2308061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Leverage community</a:t>
            </a:r>
          </a:p>
          <a:p>
            <a:pPr algn="ctr"/>
            <a:r>
              <a:rPr lang="en-US" sz="1100" dirty="0">
                <a:latin typeface="+mn-lt"/>
              </a:rPr>
              <a:t>Prone to errors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A32041-F173-DB85-A9B7-0F897691D54F}"/>
              </a:ext>
            </a:extLst>
          </p:cNvPr>
          <p:cNvSpPr txBox="1"/>
          <p:nvPr/>
        </p:nvSpPr>
        <p:spPr>
          <a:xfrm>
            <a:off x="6447880" y="2305764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Extensive integration</a:t>
            </a:r>
          </a:p>
          <a:p>
            <a:pPr algn="ctr"/>
            <a:r>
              <a:rPr lang="en-US" sz="1100" dirty="0">
                <a:latin typeface="+mn-lt"/>
              </a:rPr>
              <a:t>Requires more coding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4D93C8-2A3F-446C-1DB8-D5BF041DB794}"/>
              </a:ext>
            </a:extLst>
          </p:cNvPr>
          <p:cNvSpPr txBox="1"/>
          <p:nvPr/>
        </p:nvSpPr>
        <p:spPr>
          <a:xfrm>
            <a:off x="2269634" y="3144591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Information rich</a:t>
            </a:r>
          </a:p>
          <a:p>
            <a:pPr algn="ctr"/>
            <a:r>
              <a:rPr lang="en-US" sz="1100" dirty="0">
                <a:latin typeface="+mn-lt"/>
              </a:rPr>
              <a:t>Complex to troubleshoot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066EAF-F5DA-9CC9-AF84-149FB4A5D086}"/>
              </a:ext>
            </a:extLst>
          </p:cNvPr>
          <p:cNvSpPr txBox="1"/>
          <p:nvPr/>
        </p:nvSpPr>
        <p:spPr>
          <a:xfrm>
            <a:off x="4356110" y="3146888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Leverage community</a:t>
            </a:r>
          </a:p>
          <a:p>
            <a:pPr algn="ctr"/>
            <a:r>
              <a:rPr lang="en-US" sz="1100" dirty="0">
                <a:latin typeface="+mn-lt"/>
              </a:rPr>
              <a:t>Not ready for Day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1EF2E4-B1E4-CF40-4932-E196138B1BA6}"/>
              </a:ext>
            </a:extLst>
          </p:cNvPr>
          <p:cNvSpPr txBox="1"/>
          <p:nvPr/>
        </p:nvSpPr>
        <p:spPr>
          <a:xfrm>
            <a:off x="6447880" y="3144591"/>
            <a:ext cx="1817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Event management</a:t>
            </a:r>
          </a:p>
          <a:p>
            <a:pPr algn="ctr"/>
            <a:r>
              <a:rPr lang="en-US" sz="1100" dirty="0">
                <a:latin typeface="+mn-lt"/>
              </a:rPr>
              <a:t>Requires more coding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BBB67D-51E6-D8B3-781D-C1FF5606E501}"/>
              </a:ext>
            </a:extLst>
          </p:cNvPr>
          <p:cNvSpPr txBox="1"/>
          <p:nvPr/>
        </p:nvSpPr>
        <p:spPr>
          <a:xfrm>
            <a:off x="804981" y="4023906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IDEAL Team size </a:t>
            </a:r>
            <a:r>
              <a:rPr lang="en-US" sz="1200" baseline="30000" dirty="0">
                <a:latin typeface="+mn-lt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E33211-7B14-2581-907B-A2462DEF556E}"/>
              </a:ext>
            </a:extLst>
          </p:cNvPr>
          <p:cNvSpPr txBox="1"/>
          <p:nvPr/>
        </p:nvSpPr>
        <p:spPr>
          <a:xfrm>
            <a:off x="2269638" y="4023906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10-15 engineers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07900A-A6B0-3AED-9079-DF02457752B6}"/>
              </a:ext>
            </a:extLst>
          </p:cNvPr>
          <p:cNvSpPr txBox="1"/>
          <p:nvPr/>
        </p:nvSpPr>
        <p:spPr>
          <a:xfrm>
            <a:off x="4356113" y="4023906"/>
            <a:ext cx="1817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5-7 engineers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026C3D-38A1-A647-9A61-D60315486F62}"/>
              </a:ext>
            </a:extLst>
          </p:cNvPr>
          <p:cNvSpPr txBox="1"/>
          <p:nvPr/>
        </p:nvSpPr>
        <p:spPr>
          <a:xfrm>
            <a:off x="6442587" y="4023906"/>
            <a:ext cx="1944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3-5 engineers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C30DE8-D28B-44D1-E407-D8B6570877E3}"/>
              </a:ext>
            </a:extLst>
          </p:cNvPr>
          <p:cNvSpPr txBox="1"/>
          <p:nvPr/>
        </p:nvSpPr>
        <p:spPr>
          <a:xfrm>
            <a:off x="4087559" y="4461557"/>
            <a:ext cx="455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Source: Own research with public data from top 100 customers and service providers, 2024</a:t>
            </a:r>
          </a:p>
          <a:p>
            <a:r>
              <a:rPr lang="en-US" sz="800" dirty="0">
                <a:latin typeface="+mn-lt"/>
              </a:rPr>
              <a:t>1 - Network size: 20,000 devices in a single campus</a:t>
            </a:r>
          </a:p>
          <a:p>
            <a:r>
              <a:rPr lang="en-US" sz="800" dirty="0">
                <a:latin typeface="+mn-lt"/>
              </a:rPr>
              <a:t>2 – Necessary team to support single campus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DC254D-FCEC-FE7A-34E4-C8387478E875}"/>
              </a:ext>
            </a:extLst>
          </p:cNvPr>
          <p:cNvSpPr/>
          <p:nvPr/>
        </p:nvSpPr>
        <p:spPr>
          <a:xfrm>
            <a:off x="1171676" y="4281457"/>
            <a:ext cx="2707481" cy="46558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REALITY CHECK: We operate with reduced teams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D4E9-82B2-027D-168A-48D8588F1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D50414-56D9-EAC1-19DF-DC6932B0E26B}"/>
              </a:ext>
            </a:extLst>
          </p:cNvPr>
          <p:cNvSpPr/>
          <p:nvPr/>
        </p:nvSpPr>
        <p:spPr>
          <a:xfrm>
            <a:off x="4000534" y="1026368"/>
            <a:ext cx="4782640" cy="3722914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65C3581-772E-124F-90E2-22AC160334D7}"/>
              </a:ext>
            </a:extLst>
          </p:cNvPr>
          <p:cNvGrpSpPr/>
          <p:nvPr/>
        </p:nvGrpSpPr>
        <p:grpSpPr>
          <a:xfrm>
            <a:off x="689247" y="2478503"/>
            <a:ext cx="2393954" cy="1019830"/>
            <a:chOff x="525491" y="1279357"/>
            <a:chExt cx="2941886" cy="1404226"/>
          </a:xfrm>
        </p:grpSpPr>
        <p:pic>
          <p:nvPicPr>
            <p:cNvPr id="290" name="Picture 28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4A61625-1D34-C940-8B11-C62380BC9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097" y="1379128"/>
              <a:ext cx="1990151" cy="1072242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6B2BB3B5-EA05-F04F-9330-6E934CCA5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91" y="1279357"/>
              <a:ext cx="2941886" cy="1404226"/>
            </a:xfrm>
            <a:prstGeom prst="rect">
              <a:avLst/>
            </a:prstGeom>
          </p:spPr>
        </p:pic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D30902F4-4B11-594C-A2B2-AC44B06CB6A8}"/>
              </a:ext>
            </a:extLst>
          </p:cNvPr>
          <p:cNvSpPr txBox="1"/>
          <p:nvPr/>
        </p:nvSpPr>
        <p:spPr>
          <a:xfrm>
            <a:off x="607004" y="3825840"/>
            <a:ext cx="25603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78">
              <a:defRPr/>
            </a:pPr>
            <a:r>
              <a:rPr lang="en-US" sz="1050" kern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Physical and virtual infrastructure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F28A8-4DD9-188E-93DD-8D6D8A59381B}"/>
              </a:ext>
            </a:extLst>
          </p:cNvPr>
          <p:cNvGrpSpPr/>
          <p:nvPr/>
        </p:nvGrpSpPr>
        <p:grpSpPr>
          <a:xfrm>
            <a:off x="901458" y="4081739"/>
            <a:ext cx="1971412" cy="272025"/>
            <a:chOff x="4303637" y="5700777"/>
            <a:chExt cx="3059586" cy="422177"/>
          </a:xfrm>
          <a:solidFill>
            <a:schemeClr val="bg1"/>
          </a:solidFill>
        </p:grpSpPr>
        <p:pic>
          <p:nvPicPr>
            <p:cNvPr id="8" name="Graphic 154">
              <a:extLst>
                <a:ext uri="{FF2B5EF4-FFF2-40B4-BE49-F238E27FC236}">
                  <a16:creationId xmlns:a16="http://schemas.microsoft.com/office/drawing/2014/main" id="{3F31C5D7-15F6-F4C8-99B0-16F1FC47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1046" y="5700777"/>
              <a:ext cx="422177" cy="422177"/>
            </a:xfrm>
            <a:prstGeom prst="rect">
              <a:avLst/>
            </a:prstGeom>
          </p:spPr>
        </p:pic>
        <p:pic>
          <p:nvPicPr>
            <p:cNvPr id="9" name="Graphic 110">
              <a:extLst>
                <a:ext uri="{FF2B5EF4-FFF2-40B4-BE49-F238E27FC236}">
                  <a16:creationId xmlns:a16="http://schemas.microsoft.com/office/drawing/2014/main" id="{39813CEE-3FAE-A323-7276-68CF32417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62989" y="5706125"/>
              <a:ext cx="411480" cy="411480"/>
            </a:xfrm>
            <a:prstGeom prst="rect">
              <a:avLst/>
            </a:prstGeom>
          </p:spPr>
        </p:pic>
        <p:pic>
          <p:nvPicPr>
            <p:cNvPr id="10" name="Graphic 154">
              <a:extLst>
                <a:ext uri="{FF2B5EF4-FFF2-40B4-BE49-F238E27FC236}">
                  <a16:creationId xmlns:a16="http://schemas.microsoft.com/office/drawing/2014/main" id="{E6CD1FE2-BA01-B411-50F4-1A6BA89E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03637" y="5706125"/>
              <a:ext cx="411480" cy="411480"/>
            </a:xfrm>
            <a:prstGeom prst="rect">
              <a:avLst/>
            </a:prstGeom>
          </p:spPr>
        </p:pic>
        <p:pic>
          <p:nvPicPr>
            <p:cNvPr id="11" name="Graphic 146">
              <a:extLst>
                <a:ext uri="{FF2B5EF4-FFF2-40B4-BE49-F238E27FC236}">
                  <a16:creationId xmlns:a16="http://schemas.microsoft.com/office/drawing/2014/main" id="{64C69D91-4874-BB11-5E22-386E5AFC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22341" y="5706125"/>
              <a:ext cx="411480" cy="411480"/>
            </a:xfrm>
            <a:prstGeom prst="rect">
              <a:avLst/>
            </a:prstGeom>
          </p:spPr>
        </p:pic>
        <p:pic>
          <p:nvPicPr>
            <p:cNvPr id="12" name="Graphic 234">
              <a:extLst>
                <a:ext uri="{FF2B5EF4-FFF2-40B4-BE49-F238E27FC236}">
                  <a16:creationId xmlns:a16="http://schemas.microsoft.com/office/drawing/2014/main" id="{893D434B-766D-B5C8-5043-6571724F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1693" y="5706125"/>
              <a:ext cx="411480" cy="411480"/>
            </a:xfrm>
            <a:prstGeom prst="rect">
              <a:avLst/>
            </a:prstGeom>
          </p:spPr>
        </p:pic>
      </p:grp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1A24E141-5DEE-914B-8C26-CA6629592D4B}"/>
              </a:ext>
            </a:extLst>
          </p:cNvPr>
          <p:cNvCxnSpPr>
            <a:cxnSpLocks/>
            <a:stCxn id="291" idx="2"/>
          </p:cNvCxnSpPr>
          <p:nvPr/>
        </p:nvCxnSpPr>
        <p:spPr>
          <a:xfrm>
            <a:off x="1886224" y="3498333"/>
            <a:ext cx="940" cy="317606"/>
          </a:xfrm>
          <a:prstGeom prst="line">
            <a:avLst/>
          </a:prstGeom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Center simplifies network operations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67AE54-27FC-C6C6-6CFC-67AA80D167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Enabling IT admin to deliver business outcomes, smarter and faster at scale</a:t>
            </a:r>
            <a:endParaRPr lang="en-US" dirty="0">
              <a:latin typeface="+mn-lt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00E403F-F4F5-2D7A-02C6-56690A7188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1560DAB-7E9F-7E46-BB97-FB6FD55A0039}"/>
              </a:ext>
            </a:extLst>
          </p:cNvPr>
          <p:cNvSpPr txBox="1"/>
          <p:nvPr/>
        </p:nvSpPr>
        <p:spPr>
          <a:xfrm>
            <a:off x="1235654" y="2399876"/>
            <a:ext cx="1303020" cy="189973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457142">
              <a:defRPr/>
            </a:pPr>
            <a:r>
              <a:rPr lang="en-US" sz="900" dirty="0">
                <a:solidFill>
                  <a:srgbClr val="0D274D"/>
                </a:solidFill>
                <a:latin typeface="+mn-lt"/>
                <a:ea typeface="ＭＳ Ｐゴシック" pitchFamily="34" charset="-128"/>
                <a:cs typeface="CiscoSansTT Light" panose="020B0503020201020303" pitchFamily="34" charset="0"/>
              </a:rPr>
              <a:t>Cisco Catalyst Center</a:t>
            </a:r>
            <a:endParaRPr lang="en-US" sz="900" dirty="0">
              <a:solidFill>
                <a:srgbClr val="0D274D"/>
              </a:solidFill>
              <a:latin typeface="+mn-lt"/>
              <a:ea typeface="CiscoSansTT ExtraLight" charset="0"/>
              <a:cs typeface="CiscoSansTT Light" panose="020B0503020201020303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D84A623-EBA3-5040-9B35-1A9FAD49B5A7}"/>
              </a:ext>
            </a:extLst>
          </p:cNvPr>
          <p:cNvSpPr txBox="1"/>
          <p:nvPr/>
        </p:nvSpPr>
        <p:spPr>
          <a:xfrm>
            <a:off x="5235650" y="2885552"/>
            <a:ext cx="35475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783"/>
            <a:r>
              <a:rPr lang="en-GB" sz="1600" dirty="0">
                <a:solidFill>
                  <a:srgbClr val="FFFFFF"/>
                </a:solidFill>
                <a:latin typeface="+mn-lt"/>
                <a:cs typeface="CiscoSansTT ExtraLight" panose="020B0303020201020303" pitchFamily="34" charset="0"/>
              </a:rPr>
              <a:t>Improved Service Delivery</a:t>
            </a:r>
            <a:endParaRPr lang="en-US" sz="1600" dirty="0">
              <a:solidFill>
                <a:srgbClr val="FFFFFF"/>
              </a:solidFill>
              <a:latin typeface="+mn-lt"/>
              <a:cs typeface="CiscoSansTT ExtraLight" panose="020B0303020201020303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913311-A964-5843-A621-5EA8BF8FE7C5}"/>
              </a:ext>
            </a:extLst>
          </p:cNvPr>
          <p:cNvSpPr txBox="1"/>
          <p:nvPr/>
        </p:nvSpPr>
        <p:spPr>
          <a:xfrm>
            <a:off x="5235650" y="3120432"/>
            <a:ext cx="3326230" cy="680956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Mature APIs, SDKs, and closed-loop integrations to simplify </a:t>
            </a:r>
            <a:b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</a:b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and streamline ecosystem integration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Faster service delivery using API-based automation workflows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Early issue detection and integration with 3rd party platforms through enhanced notification channels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AE6BAD2-E0B1-CE40-B10B-EF777034D0B6}"/>
              </a:ext>
            </a:extLst>
          </p:cNvPr>
          <p:cNvSpPr txBox="1"/>
          <p:nvPr/>
        </p:nvSpPr>
        <p:spPr>
          <a:xfrm>
            <a:off x="5235650" y="1405095"/>
            <a:ext cx="263046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783"/>
            <a:r>
              <a:rPr lang="en-GB" sz="1600" dirty="0">
                <a:solidFill>
                  <a:srgbClr val="FFFFFF"/>
                </a:solidFill>
                <a:latin typeface="+mn-lt"/>
                <a:cs typeface="CiscoSansTT ExtraLight" panose="020B0303020201020303" pitchFamily="34" charset="0"/>
              </a:rPr>
              <a:t>Increase Scale</a:t>
            </a:r>
            <a:endParaRPr lang="en-US" sz="1600" dirty="0">
              <a:solidFill>
                <a:srgbClr val="FFFFFF"/>
              </a:solidFill>
              <a:latin typeface="+mn-lt"/>
              <a:ea typeface="Arial" charset="0"/>
              <a:cs typeface="CiscoSansTT ExtraLight" panose="020B0303020201020303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5885218-39C7-5049-B74A-23CD320C8D62}"/>
              </a:ext>
            </a:extLst>
          </p:cNvPr>
          <p:cNvSpPr txBox="1"/>
          <p:nvPr/>
        </p:nvSpPr>
        <p:spPr>
          <a:xfrm>
            <a:off x="5235650" y="1634806"/>
            <a:ext cx="3832283" cy="476284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Providing customers with business resiliency, continuity, and quick time to value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Enabling customers to achieve Compliance of network with config policies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Automation to simplify the creation and maintenance of customers networks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00E0348-9239-8849-AAD5-666AC1069947}"/>
              </a:ext>
            </a:extLst>
          </p:cNvPr>
          <p:cNvSpPr txBox="1"/>
          <p:nvPr/>
        </p:nvSpPr>
        <p:spPr>
          <a:xfrm>
            <a:off x="5235650" y="2149236"/>
            <a:ext cx="297809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783"/>
            <a:r>
              <a:rPr lang="en-GB" sz="1600" dirty="0">
                <a:solidFill>
                  <a:srgbClr val="FFFFFF"/>
                </a:solidFill>
                <a:latin typeface="+mn-lt"/>
                <a:cs typeface="CiscoSansTT ExtraLight" panose="020B0303020201020303" pitchFamily="34" charset="0"/>
              </a:rPr>
              <a:t>Improved Security</a:t>
            </a:r>
            <a:endParaRPr lang="en-US" sz="1600" dirty="0">
              <a:solidFill>
                <a:srgbClr val="FFFFFF"/>
              </a:solidFill>
              <a:latin typeface="+mn-lt"/>
              <a:cs typeface="CiscoSansTT ExtraLight" panose="020B0303020201020303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783DCEA-0787-A942-9B40-88E317FC8ECE}"/>
              </a:ext>
            </a:extLst>
          </p:cNvPr>
          <p:cNvSpPr txBox="1"/>
          <p:nvPr/>
        </p:nvSpPr>
        <p:spPr>
          <a:xfrm>
            <a:off x="5235650" y="2384931"/>
            <a:ext cx="3209426" cy="437812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AI-driven security to classify endpoints and enforce security policies for a complete zero trust workplace solution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Automate end point visibility, classification, and grouping​</a:t>
            </a:r>
            <a:endParaRPr lang="en-US" sz="700" dirty="0">
              <a:solidFill>
                <a:srgbClr val="0D274D"/>
              </a:solidFill>
              <a:latin typeface="+mn-lt"/>
              <a:cs typeface="CiscoSansTT" panose="020B0503020201020303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B0C6BB6-E02A-7F44-86E7-D05A829EDB57}"/>
              </a:ext>
            </a:extLst>
          </p:cNvPr>
          <p:cNvSpPr txBox="1"/>
          <p:nvPr/>
        </p:nvSpPr>
        <p:spPr>
          <a:xfrm>
            <a:off x="5235650" y="3863703"/>
            <a:ext cx="364321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85783"/>
            <a:r>
              <a:rPr lang="en-GB" sz="1600" dirty="0">
                <a:solidFill>
                  <a:srgbClr val="FFFFFF"/>
                </a:solidFill>
                <a:latin typeface="+mn-lt"/>
                <a:cs typeface="CiscoSansTT ExtraLight" panose="020B0303020201020303" pitchFamily="34" charset="0"/>
              </a:rPr>
              <a:t>Improved Performance Insights</a:t>
            </a:r>
            <a:endParaRPr lang="en-US" sz="1600" dirty="0">
              <a:solidFill>
                <a:srgbClr val="FFFFFF"/>
              </a:solidFill>
              <a:latin typeface="+mn-lt"/>
              <a:cs typeface="CiscoSansTT ExtraLight" panose="020B0303020201020303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E2675A0-79D7-FD43-842C-E20F1DFD025B}"/>
              </a:ext>
            </a:extLst>
          </p:cNvPr>
          <p:cNvSpPr txBox="1"/>
          <p:nvPr/>
        </p:nvSpPr>
        <p:spPr>
          <a:xfrm>
            <a:off x="5235650" y="4095574"/>
            <a:ext cx="3517632" cy="437812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Reduced proactive problem resolution through faster Root Cause Analysis</a:t>
            </a:r>
          </a:p>
          <a:p>
            <a:pPr marL="89152" indent="-89152" defTabSz="457142">
              <a:lnSpc>
                <a:spcPct val="95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GB" sz="700" dirty="0">
                <a:solidFill>
                  <a:srgbClr val="0D274D"/>
                </a:solidFill>
                <a:latin typeface="+mn-lt"/>
                <a:cs typeface="CiscoSansTT" panose="020B0503020201020303" pitchFamily="34" charset="0"/>
              </a:rPr>
              <a:t>AI-driven visibility, observability, insights, and troubleshooting to ensure the health your customers applications, infrastructure and user experience</a:t>
            </a:r>
            <a:endParaRPr lang="en-US" sz="700" dirty="0">
              <a:solidFill>
                <a:srgbClr val="0D274D"/>
              </a:solidFill>
              <a:latin typeface="+mn-lt"/>
              <a:cs typeface="CiscoSansTT" panose="020B0503020201020303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A1DD8DF-819F-AF47-AB0E-241CE1F9BE1E}"/>
              </a:ext>
            </a:extLst>
          </p:cNvPr>
          <p:cNvSpPr/>
          <p:nvPr/>
        </p:nvSpPr>
        <p:spPr>
          <a:xfrm>
            <a:off x="2494689" y="1902976"/>
            <a:ext cx="941806" cy="252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>
                <a:solidFill>
                  <a:schemeClr val="bg1"/>
                </a:solidFill>
                <a:cs typeface="CiscoSansTT" panose="020B0503020201020303" pitchFamily="34" charset="0"/>
              </a:rPr>
              <a:t>Programmability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C586E-8586-78AA-3D15-A4304EC76E90}"/>
              </a:ext>
            </a:extLst>
          </p:cNvPr>
          <p:cNvSpPr txBox="1"/>
          <p:nvPr/>
        </p:nvSpPr>
        <p:spPr>
          <a:xfrm>
            <a:off x="3805528" y="3202058"/>
            <a:ext cx="107915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685783"/>
            <a:r>
              <a:rPr lang="en-US" sz="1600">
                <a:solidFill>
                  <a:srgbClr val="0D274D"/>
                </a:solidFill>
                <a:latin typeface="+mn-lt"/>
                <a:cs typeface="CiscoSansTT ExtraLight" panose="020B0303020201020303" pitchFamily="34" charset="0"/>
              </a:rPr>
              <a:t>DevOps</a:t>
            </a:r>
            <a:endParaRPr lang="en-US" sz="1400">
              <a:solidFill>
                <a:srgbClr val="FFFFFF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0AD18D-E868-FCC3-E3FB-B14BF250F9FC}"/>
              </a:ext>
            </a:extLst>
          </p:cNvPr>
          <p:cNvSpPr txBox="1"/>
          <p:nvPr/>
        </p:nvSpPr>
        <p:spPr>
          <a:xfrm>
            <a:off x="4084498" y="1636067"/>
            <a:ext cx="80018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685783"/>
            <a:r>
              <a:rPr lang="en-US" sz="1600" dirty="0">
                <a:solidFill>
                  <a:srgbClr val="0D274D"/>
                </a:solidFill>
                <a:latin typeface="+mn-lt"/>
                <a:ea typeface="Arial" charset="0"/>
                <a:cs typeface="CiscoSansTT ExtraLight" panose="020B0303020201020303" pitchFamily="34" charset="0"/>
              </a:rPr>
              <a:t>NetOps</a:t>
            </a:r>
            <a:endParaRPr lang="en-US" sz="2000" dirty="0">
              <a:solidFill>
                <a:srgbClr val="FFFFFF"/>
              </a:solidFill>
              <a:latin typeface="+mn-lt"/>
              <a:ea typeface="Arial" charset="0"/>
              <a:cs typeface="CiscoSansTT Light" panose="020B05030202010203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870758-E956-CE3B-0686-CCBA22F5627F}"/>
              </a:ext>
            </a:extLst>
          </p:cNvPr>
          <p:cNvSpPr txBox="1"/>
          <p:nvPr/>
        </p:nvSpPr>
        <p:spPr>
          <a:xfrm>
            <a:off x="3978749" y="2377612"/>
            <a:ext cx="9059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685783"/>
            <a:r>
              <a:rPr lang="en-US" sz="1600">
                <a:solidFill>
                  <a:srgbClr val="0D274D"/>
                </a:solidFill>
                <a:latin typeface="+mn-lt"/>
                <a:cs typeface="CiscoSansTT ExtraLight" panose="020B0303020201020303" pitchFamily="34" charset="0"/>
              </a:rPr>
              <a:t>SecOps</a:t>
            </a:r>
            <a:endParaRPr lang="en-US" sz="1400">
              <a:solidFill>
                <a:srgbClr val="FFFFFF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50B43-10BD-78F2-BABA-04E06C2645F7}"/>
              </a:ext>
            </a:extLst>
          </p:cNvPr>
          <p:cNvSpPr txBox="1"/>
          <p:nvPr/>
        </p:nvSpPr>
        <p:spPr>
          <a:xfrm>
            <a:off x="4233482" y="4074099"/>
            <a:ext cx="65120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685783"/>
            <a:r>
              <a:rPr lang="en-US" sz="1600">
                <a:solidFill>
                  <a:srgbClr val="0D274D"/>
                </a:solidFill>
                <a:latin typeface="+mn-lt"/>
                <a:cs typeface="CiscoSansTT ExtraLight" panose="020B0303020201020303" pitchFamily="34" charset="0"/>
              </a:rPr>
              <a:t>AIOps</a:t>
            </a:r>
            <a:endParaRPr lang="en-US" sz="1400">
              <a:solidFill>
                <a:srgbClr val="FFFFFF"/>
              </a:solidFill>
              <a:latin typeface="+mn-lt"/>
              <a:cs typeface="CiscoSansTT Light" panose="020B05030202010203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CF9F62-39DD-2919-34EB-5F1BCB606700}"/>
              </a:ext>
            </a:extLst>
          </p:cNvPr>
          <p:cNvCxnSpPr>
            <a:cxnSpLocks/>
          </p:cNvCxnSpPr>
          <p:nvPr/>
        </p:nvCxnSpPr>
        <p:spPr>
          <a:xfrm flipV="1">
            <a:off x="5055505" y="1440279"/>
            <a:ext cx="0" cy="637794"/>
          </a:xfrm>
          <a:prstGeom prst="line">
            <a:avLst/>
          </a:prstGeom>
          <a:ln w="9525">
            <a:solidFill>
              <a:schemeClr val="bg2">
                <a:alpha val="79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EE5409-B833-21DD-23E8-C24D55B749A7}"/>
              </a:ext>
            </a:extLst>
          </p:cNvPr>
          <p:cNvCxnSpPr>
            <a:cxnSpLocks/>
          </p:cNvCxnSpPr>
          <p:nvPr/>
        </p:nvCxnSpPr>
        <p:spPr>
          <a:xfrm flipV="1">
            <a:off x="5055505" y="2209258"/>
            <a:ext cx="0" cy="582930"/>
          </a:xfrm>
          <a:prstGeom prst="line">
            <a:avLst/>
          </a:prstGeom>
          <a:ln w="9525">
            <a:solidFill>
              <a:schemeClr val="bg2">
                <a:alpha val="79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D0B9C-03A4-407F-06D0-12E38FACD3BB}"/>
              </a:ext>
            </a:extLst>
          </p:cNvPr>
          <p:cNvCxnSpPr>
            <a:cxnSpLocks/>
          </p:cNvCxnSpPr>
          <p:nvPr/>
        </p:nvCxnSpPr>
        <p:spPr>
          <a:xfrm flipV="1">
            <a:off x="5055505" y="2912761"/>
            <a:ext cx="0" cy="877824"/>
          </a:xfrm>
          <a:prstGeom prst="line">
            <a:avLst/>
          </a:prstGeom>
          <a:ln w="9525">
            <a:solidFill>
              <a:schemeClr val="bg2">
                <a:alpha val="79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E6E6FC-1046-FE4D-4009-3FA0C439907B}"/>
              </a:ext>
            </a:extLst>
          </p:cNvPr>
          <p:cNvCxnSpPr>
            <a:cxnSpLocks/>
          </p:cNvCxnSpPr>
          <p:nvPr/>
        </p:nvCxnSpPr>
        <p:spPr>
          <a:xfrm flipV="1">
            <a:off x="5055505" y="3898886"/>
            <a:ext cx="0" cy="596646"/>
          </a:xfrm>
          <a:prstGeom prst="line">
            <a:avLst/>
          </a:prstGeom>
          <a:ln w="9525">
            <a:solidFill>
              <a:schemeClr val="bg2">
                <a:alpha val="7972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BBB5FD3-B100-8444-A015-2252F794860D}"/>
              </a:ext>
            </a:extLst>
          </p:cNvPr>
          <p:cNvSpPr/>
          <p:nvPr/>
        </p:nvSpPr>
        <p:spPr>
          <a:xfrm>
            <a:off x="426919" y="1290010"/>
            <a:ext cx="864464" cy="252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algn="r"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schemeClr val="bg1"/>
                </a:solidFill>
                <a:cs typeface="CiscoSansTT" panose="020B0503020201020303" pitchFamily="34" charset="0"/>
              </a:rPr>
              <a:t>Visibility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4EA4C8E7-D8D5-4549-9B77-B3D836454207}"/>
              </a:ext>
            </a:extLst>
          </p:cNvPr>
          <p:cNvSpPr/>
          <p:nvPr/>
        </p:nvSpPr>
        <p:spPr>
          <a:xfrm>
            <a:off x="2494688" y="1290010"/>
            <a:ext cx="709343" cy="252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schemeClr val="bg1"/>
                </a:solidFill>
                <a:cs typeface="CiscoSansTT" panose="020B0503020201020303" pitchFamily="34" charset="0"/>
              </a:rPr>
              <a:t>Automation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3266AD9-34BC-3E41-89DA-3092C0EC211D}"/>
              </a:ext>
            </a:extLst>
          </p:cNvPr>
          <p:cNvSpPr/>
          <p:nvPr/>
        </p:nvSpPr>
        <p:spPr>
          <a:xfrm>
            <a:off x="2494688" y="1586368"/>
            <a:ext cx="709343" cy="252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schemeClr val="bg1"/>
                </a:solidFill>
                <a:cs typeface="CiscoSansTT" panose="020B0503020201020303" pitchFamily="34" charset="0"/>
              </a:rPr>
              <a:t>Zero Trust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BB6824D3-473A-6144-A908-A90CFC36C994}"/>
              </a:ext>
            </a:extLst>
          </p:cNvPr>
          <p:cNvSpPr/>
          <p:nvPr/>
        </p:nvSpPr>
        <p:spPr>
          <a:xfrm>
            <a:off x="493936" y="1902975"/>
            <a:ext cx="797448" cy="252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algn="r"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>
                <a:solidFill>
                  <a:schemeClr val="bg1"/>
                </a:solidFill>
                <a:cs typeface="CiscoSansTT" panose="020B0503020201020303" pitchFamily="34" charset="0"/>
              </a:rPr>
              <a:t>Insights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D3ED727-3E89-814A-9343-1B1CCD153007}"/>
              </a:ext>
            </a:extLst>
          </p:cNvPr>
          <p:cNvSpPr/>
          <p:nvPr/>
        </p:nvSpPr>
        <p:spPr>
          <a:xfrm>
            <a:off x="357923" y="1570392"/>
            <a:ext cx="933461" cy="28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710" tIns="50710" rIns="50710" bIns="50710" numCol="1" spcCol="1270" anchor="ctr" anchorCtr="0">
            <a:noAutofit/>
          </a:bodyPr>
          <a:lstStyle/>
          <a:p>
            <a:pPr algn="r" defTabSz="311127">
              <a:lnSpc>
                <a:spcPct val="90000"/>
              </a:lnSpc>
              <a:spcAft>
                <a:spcPct val="35000"/>
              </a:spcAft>
            </a:pPr>
            <a:r>
              <a:rPr lang="en-US" sz="800" dirty="0">
                <a:solidFill>
                  <a:schemeClr val="bg1"/>
                </a:solidFill>
                <a:cs typeface="CiscoSansTT" panose="020B0503020201020303" pitchFamily="34" charset="0"/>
              </a:rPr>
              <a:t>Observability</a:t>
            </a:r>
          </a:p>
        </p:txBody>
      </p:sp>
      <p:pic>
        <p:nvPicPr>
          <p:cNvPr id="16" name="Graphic 204">
            <a:extLst>
              <a:ext uri="{FF2B5EF4-FFF2-40B4-BE49-F238E27FC236}">
                <a16:creationId xmlns:a16="http://schemas.microsoft.com/office/drawing/2014/main" id="{3344A18A-6471-6FCE-F954-80FBBD7225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60993" y="1586585"/>
            <a:ext cx="297286" cy="297286"/>
          </a:xfrm>
          <a:prstGeom prst="rect">
            <a:avLst/>
          </a:prstGeom>
        </p:spPr>
      </p:pic>
      <p:pic>
        <p:nvPicPr>
          <p:cNvPr id="17" name="Graphic 86">
            <a:extLst>
              <a:ext uri="{FF2B5EF4-FFF2-40B4-BE49-F238E27FC236}">
                <a16:creationId xmlns:a16="http://schemas.microsoft.com/office/drawing/2014/main" id="{A1BE4FF1-1996-215F-2491-2F2D2F4FE3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60993" y="1290227"/>
            <a:ext cx="297286" cy="297286"/>
          </a:xfrm>
          <a:prstGeom prst="rect">
            <a:avLst/>
          </a:prstGeom>
        </p:spPr>
      </p:pic>
      <p:pic>
        <p:nvPicPr>
          <p:cNvPr id="18" name="Graphic 78">
            <a:extLst>
              <a:ext uri="{FF2B5EF4-FFF2-40B4-BE49-F238E27FC236}">
                <a16:creationId xmlns:a16="http://schemas.microsoft.com/office/drawing/2014/main" id="{79549A05-EB6D-7F81-7A3E-571C30B3DB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60993" y="1903192"/>
            <a:ext cx="297286" cy="297286"/>
          </a:xfrm>
          <a:prstGeom prst="rect">
            <a:avLst/>
          </a:prstGeom>
        </p:spPr>
      </p:pic>
      <p:pic>
        <p:nvPicPr>
          <p:cNvPr id="21" name="Graphic 86">
            <a:extLst>
              <a:ext uri="{FF2B5EF4-FFF2-40B4-BE49-F238E27FC236}">
                <a16:creationId xmlns:a16="http://schemas.microsoft.com/office/drawing/2014/main" id="{E4053BBE-E1C3-F909-CA75-1A1DEE4999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6880" y="1290227"/>
            <a:ext cx="297286" cy="297286"/>
          </a:xfrm>
          <a:prstGeom prst="rect">
            <a:avLst/>
          </a:prstGeom>
        </p:spPr>
      </p:pic>
      <p:pic>
        <p:nvPicPr>
          <p:cNvPr id="22" name="Graphic 84">
            <a:extLst>
              <a:ext uri="{FF2B5EF4-FFF2-40B4-BE49-F238E27FC236}">
                <a16:creationId xmlns:a16="http://schemas.microsoft.com/office/drawing/2014/main" id="{3C9436D4-4531-2381-8F36-975EDAD704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86880" y="1586585"/>
            <a:ext cx="297286" cy="29728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B4FE07-46DE-A958-D3F7-C5A14B783F01}"/>
              </a:ext>
            </a:extLst>
          </p:cNvPr>
          <p:cNvCxnSpPr>
            <a:cxnSpLocks/>
            <a:endCxn id="191" idx="0"/>
          </p:cNvCxnSpPr>
          <p:nvPr/>
        </p:nvCxnSpPr>
        <p:spPr>
          <a:xfrm>
            <a:off x="1886416" y="1401746"/>
            <a:ext cx="748" cy="998130"/>
          </a:xfrm>
          <a:prstGeom prst="line">
            <a:avLst/>
          </a:prstGeom>
          <a:ln w="9525">
            <a:solidFill>
              <a:schemeClr val="bg1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C7F2C5-35B9-4664-AC60-FD55FCCB965A}"/>
              </a:ext>
            </a:extLst>
          </p:cNvPr>
          <p:cNvCxnSpPr>
            <a:cxnSpLocks/>
          </p:cNvCxnSpPr>
          <p:nvPr/>
        </p:nvCxnSpPr>
        <p:spPr>
          <a:xfrm rot="5400000">
            <a:off x="1886416" y="1172539"/>
            <a:ext cx="0" cy="46636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D701BD-10E0-2661-B70B-30F7F3FD9FFC}"/>
              </a:ext>
            </a:extLst>
          </p:cNvPr>
          <p:cNvCxnSpPr>
            <a:cxnSpLocks/>
          </p:cNvCxnSpPr>
          <p:nvPr/>
        </p:nvCxnSpPr>
        <p:spPr>
          <a:xfrm rot="5400000">
            <a:off x="1886416" y="1484193"/>
            <a:ext cx="0" cy="46636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E40ADE-9DC2-6835-4606-24B8AA1ECCC5}"/>
              </a:ext>
            </a:extLst>
          </p:cNvPr>
          <p:cNvCxnSpPr>
            <a:cxnSpLocks/>
          </p:cNvCxnSpPr>
          <p:nvPr/>
        </p:nvCxnSpPr>
        <p:spPr>
          <a:xfrm rot="5400000">
            <a:off x="1886416" y="1795848"/>
            <a:ext cx="0" cy="46636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6">
            <a:extLst>
              <a:ext uri="{FF2B5EF4-FFF2-40B4-BE49-F238E27FC236}">
                <a16:creationId xmlns:a16="http://schemas.microsoft.com/office/drawing/2014/main" id="{7218C6A4-4A02-C836-1A52-2F15EF0F7F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07559" y="1916904"/>
            <a:ext cx="261612" cy="261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6093D9-9819-5F55-3F4D-5DD63670FD0F}"/>
              </a:ext>
            </a:extLst>
          </p:cNvPr>
          <p:cNvSpPr txBox="1"/>
          <p:nvPr/>
        </p:nvSpPr>
        <p:spPr>
          <a:xfrm>
            <a:off x="4484592" y="1053258"/>
            <a:ext cx="3993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+mn-lt"/>
              </a:rPr>
              <a:t>Small teams’ productivity increase through automation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302F09-3470-7C58-525E-4EB10B338121}"/>
              </a:ext>
            </a:extLst>
          </p:cNvPr>
          <p:cNvSpPr/>
          <p:nvPr/>
        </p:nvSpPr>
        <p:spPr>
          <a:xfrm>
            <a:off x="547023" y="3801388"/>
            <a:ext cx="2673388" cy="742801"/>
          </a:xfrm>
          <a:prstGeom prst="roundRect">
            <a:avLst/>
          </a:prstGeom>
          <a:noFill/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MX" sz="1600" dirty="0" err="1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0AB24A-1152-3073-36DE-E035783CF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F16E94-2D07-9A48-AEFB-E8A2D46E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Catalyst Center as a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BD151-2600-C521-67FD-0B886875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Powered for headless integration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612C-A775-8852-670D-A0034FB0C8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617556-F396-25E0-853E-6F2D1A60645D}"/>
              </a:ext>
            </a:extLst>
          </p:cNvPr>
          <p:cNvSpPr/>
          <p:nvPr/>
        </p:nvSpPr>
        <p:spPr>
          <a:xfrm>
            <a:off x="794915" y="1648738"/>
            <a:ext cx="7579090" cy="2461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srgbClr val="0D274D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BDD0AC-4C35-6C43-9BE3-6A4C419C99C8}"/>
              </a:ext>
            </a:extLst>
          </p:cNvPr>
          <p:cNvSpPr>
            <a:spLocks noChangeAspect="1"/>
          </p:cNvSpPr>
          <p:nvPr/>
        </p:nvSpPr>
        <p:spPr>
          <a:xfrm>
            <a:off x="3635201" y="1933029"/>
            <a:ext cx="1888889" cy="1888888"/>
          </a:xfrm>
          <a:prstGeom prst="ellipse">
            <a:avLst/>
          </a:prstGeom>
          <a:solidFill>
            <a:schemeClr val="bg2"/>
          </a:solidFill>
          <a:ln w="15875"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>
              <a:solidFill>
                <a:srgbClr val="0D274D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0BBD743-F08B-C6D4-6466-A698A21D779A}"/>
              </a:ext>
            </a:extLst>
          </p:cNvPr>
          <p:cNvSpPr/>
          <p:nvPr/>
        </p:nvSpPr>
        <p:spPr>
          <a:xfrm>
            <a:off x="543731" y="1201738"/>
            <a:ext cx="3995203" cy="1630695"/>
          </a:xfrm>
          <a:custGeom>
            <a:avLst/>
            <a:gdLst>
              <a:gd name="connsiteX0" fmla="*/ 82713 w 5376672"/>
              <a:gd name="connsiteY0" fmla="*/ 0 h 2194560"/>
              <a:gd name="connsiteX1" fmla="*/ 5293959 w 5376672"/>
              <a:gd name="connsiteY1" fmla="*/ 0 h 2194560"/>
              <a:gd name="connsiteX2" fmla="*/ 5376672 w 5376672"/>
              <a:gd name="connsiteY2" fmla="*/ 82713 h 2194560"/>
              <a:gd name="connsiteX3" fmla="*/ 5376672 w 5376672"/>
              <a:gd name="connsiteY3" fmla="*/ 983782 h 2194560"/>
              <a:gd name="connsiteX4" fmla="*/ 5301751 w 5376672"/>
              <a:gd name="connsiteY4" fmla="*/ 987565 h 2194560"/>
              <a:gd name="connsiteX5" fmla="*/ 4183167 w 5376672"/>
              <a:gd name="connsiteY5" fmla="*/ 1998889 h 2194560"/>
              <a:gd name="connsiteX6" fmla="*/ 4163442 w 5376672"/>
              <a:gd name="connsiteY6" fmla="*/ 2194560 h 2194560"/>
              <a:gd name="connsiteX7" fmla="*/ 82713 w 5376672"/>
              <a:gd name="connsiteY7" fmla="*/ 2194560 h 2194560"/>
              <a:gd name="connsiteX8" fmla="*/ 0 w 5376672"/>
              <a:gd name="connsiteY8" fmla="*/ 2111847 h 2194560"/>
              <a:gd name="connsiteX9" fmla="*/ 0 w 5376672"/>
              <a:gd name="connsiteY9" fmla="*/ 82713 h 2194560"/>
              <a:gd name="connsiteX10" fmla="*/ 82713 w 5376672"/>
              <a:gd name="connsiteY10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76672" h="2194560">
                <a:moveTo>
                  <a:pt x="82713" y="0"/>
                </a:moveTo>
                <a:lnTo>
                  <a:pt x="5293959" y="0"/>
                </a:lnTo>
                <a:cubicBezTo>
                  <a:pt x="5339640" y="0"/>
                  <a:pt x="5376672" y="37032"/>
                  <a:pt x="5376672" y="82713"/>
                </a:cubicBezTo>
                <a:lnTo>
                  <a:pt x="5376672" y="983782"/>
                </a:lnTo>
                <a:lnTo>
                  <a:pt x="5301751" y="987565"/>
                </a:lnTo>
                <a:cubicBezTo>
                  <a:pt x="4744624" y="1044144"/>
                  <a:pt x="4293549" y="1459465"/>
                  <a:pt x="4183167" y="1998889"/>
                </a:cubicBezTo>
                <a:lnTo>
                  <a:pt x="4163442" y="2194560"/>
                </a:lnTo>
                <a:lnTo>
                  <a:pt x="82713" y="2194560"/>
                </a:lnTo>
                <a:cubicBezTo>
                  <a:pt x="37032" y="2194560"/>
                  <a:pt x="0" y="2157528"/>
                  <a:pt x="0" y="2111847"/>
                </a:cubicBezTo>
                <a:lnTo>
                  <a:pt x="0" y="82713"/>
                </a:lnTo>
                <a:cubicBezTo>
                  <a:pt x="0" y="37032"/>
                  <a:pt x="37032" y="0"/>
                  <a:pt x="82713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>
              <a:solidFill>
                <a:srgbClr val="0D274D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92465A0-9AD1-CA2B-3F20-E5B949B52348}"/>
              </a:ext>
            </a:extLst>
          </p:cNvPr>
          <p:cNvSpPr/>
          <p:nvPr/>
        </p:nvSpPr>
        <p:spPr>
          <a:xfrm>
            <a:off x="4622552" y="1201738"/>
            <a:ext cx="3995203" cy="1630695"/>
          </a:xfrm>
          <a:custGeom>
            <a:avLst/>
            <a:gdLst>
              <a:gd name="connsiteX0" fmla="*/ 102245 w 5376672"/>
              <a:gd name="connsiteY0" fmla="*/ 0 h 2194560"/>
              <a:gd name="connsiteX1" fmla="*/ 5274427 w 5376672"/>
              <a:gd name="connsiteY1" fmla="*/ 0 h 2194560"/>
              <a:gd name="connsiteX2" fmla="*/ 5376672 w 5376672"/>
              <a:gd name="connsiteY2" fmla="*/ 102245 h 2194560"/>
              <a:gd name="connsiteX3" fmla="*/ 5376672 w 5376672"/>
              <a:gd name="connsiteY3" fmla="*/ 2092315 h 2194560"/>
              <a:gd name="connsiteX4" fmla="*/ 5274427 w 5376672"/>
              <a:gd name="connsiteY4" fmla="*/ 2194560 h 2194560"/>
              <a:gd name="connsiteX5" fmla="*/ 1211544 w 5376672"/>
              <a:gd name="connsiteY5" fmla="*/ 2194560 h 2194560"/>
              <a:gd name="connsiteX6" fmla="*/ 1191818 w 5376672"/>
              <a:gd name="connsiteY6" fmla="*/ 1998889 h 2194560"/>
              <a:gd name="connsiteX7" fmla="*/ 73234 w 5376672"/>
              <a:gd name="connsiteY7" fmla="*/ 987565 h 2194560"/>
              <a:gd name="connsiteX8" fmla="*/ 0 w 5376672"/>
              <a:gd name="connsiteY8" fmla="*/ 983867 h 2194560"/>
              <a:gd name="connsiteX9" fmla="*/ 0 w 5376672"/>
              <a:gd name="connsiteY9" fmla="*/ 102245 h 2194560"/>
              <a:gd name="connsiteX10" fmla="*/ 102245 w 5376672"/>
              <a:gd name="connsiteY10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76672" h="2194560">
                <a:moveTo>
                  <a:pt x="102245" y="0"/>
                </a:moveTo>
                <a:lnTo>
                  <a:pt x="5274427" y="0"/>
                </a:lnTo>
                <a:cubicBezTo>
                  <a:pt x="5330895" y="0"/>
                  <a:pt x="5376672" y="45777"/>
                  <a:pt x="5376672" y="102245"/>
                </a:cubicBezTo>
                <a:lnTo>
                  <a:pt x="5376672" y="2092315"/>
                </a:lnTo>
                <a:cubicBezTo>
                  <a:pt x="5376672" y="2148783"/>
                  <a:pt x="5330895" y="2194560"/>
                  <a:pt x="5274427" y="2194560"/>
                </a:cubicBezTo>
                <a:lnTo>
                  <a:pt x="1211544" y="2194560"/>
                </a:lnTo>
                <a:lnTo>
                  <a:pt x="1191818" y="1998889"/>
                </a:lnTo>
                <a:cubicBezTo>
                  <a:pt x="1081436" y="1459465"/>
                  <a:pt x="630362" y="1044144"/>
                  <a:pt x="73234" y="987565"/>
                </a:cubicBezTo>
                <a:lnTo>
                  <a:pt x="0" y="983867"/>
                </a:lnTo>
                <a:lnTo>
                  <a:pt x="0" y="102245"/>
                </a:lnTo>
                <a:cubicBezTo>
                  <a:pt x="0" y="45777"/>
                  <a:pt x="45777" y="0"/>
                  <a:pt x="102245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 sz="800">
              <a:solidFill>
                <a:srgbClr val="0D274D"/>
              </a:solidFill>
            </a:endParaRPr>
          </a:p>
          <a:p>
            <a:pPr algn="ctr" defTabSz="685783">
              <a:defRPr/>
            </a:pPr>
            <a:endParaRPr lang="en-US">
              <a:solidFill>
                <a:srgbClr val="0D274D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19AB95-0BEA-9B5E-BDD6-3E1E2FCED1A2}"/>
              </a:ext>
            </a:extLst>
          </p:cNvPr>
          <p:cNvSpPr/>
          <p:nvPr/>
        </p:nvSpPr>
        <p:spPr>
          <a:xfrm>
            <a:off x="4622551" y="2928923"/>
            <a:ext cx="3995203" cy="1630695"/>
          </a:xfrm>
          <a:custGeom>
            <a:avLst/>
            <a:gdLst>
              <a:gd name="connsiteX0" fmla="*/ 1210805 w 5376672"/>
              <a:gd name="connsiteY0" fmla="*/ 0 h 2194560"/>
              <a:gd name="connsiteX1" fmla="*/ 5242519 w 5376672"/>
              <a:gd name="connsiteY1" fmla="*/ 0 h 2194560"/>
              <a:gd name="connsiteX2" fmla="*/ 5376672 w 5376672"/>
              <a:gd name="connsiteY2" fmla="*/ 134153 h 2194560"/>
              <a:gd name="connsiteX3" fmla="*/ 5376672 w 5376672"/>
              <a:gd name="connsiteY3" fmla="*/ 2060407 h 2194560"/>
              <a:gd name="connsiteX4" fmla="*/ 5242519 w 5376672"/>
              <a:gd name="connsiteY4" fmla="*/ 2194560 h 2194560"/>
              <a:gd name="connsiteX5" fmla="*/ 134153 w 5376672"/>
              <a:gd name="connsiteY5" fmla="*/ 2194560 h 2194560"/>
              <a:gd name="connsiteX6" fmla="*/ 0 w 5376672"/>
              <a:gd name="connsiteY6" fmla="*/ 2060407 h 2194560"/>
              <a:gd name="connsiteX7" fmla="*/ 0 w 5376672"/>
              <a:gd name="connsiteY7" fmla="*/ 1203342 h 2194560"/>
              <a:gd name="connsiteX8" fmla="*/ 73236 w 5376672"/>
              <a:gd name="connsiteY8" fmla="*/ 1199643 h 2194560"/>
              <a:gd name="connsiteX9" fmla="*/ 1191820 w 5376672"/>
              <a:gd name="connsiteY9" fmla="*/ 188319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672" h="2194560">
                <a:moveTo>
                  <a:pt x="1210805" y="0"/>
                </a:moveTo>
                <a:lnTo>
                  <a:pt x="5242519" y="0"/>
                </a:lnTo>
                <a:cubicBezTo>
                  <a:pt x="5316610" y="0"/>
                  <a:pt x="5376672" y="60062"/>
                  <a:pt x="5376672" y="134153"/>
                </a:cubicBezTo>
                <a:lnTo>
                  <a:pt x="5376672" y="2060407"/>
                </a:lnTo>
                <a:cubicBezTo>
                  <a:pt x="5376672" y="2134498"/>
                  <a:pt x="5316610" y="2194560"/>
                  <a:pt x="5242519" y="2194560"/>
                </a:cubicBezTo>
                <a:lnTo>
                  <a:pt x="134153" y="2194560"/>
                </a:lnTo>
                <a:cubicBezTo>
                  <a:pt x="60062" y="2194560"/>
                  <a:pt x="0" y="2134498"/>
                  <a:pt x="0" y="2060407"/>
                </a:cubicBezTo>
                <a:lnTo>
                  <a:pt x="0" y="1203342"/>
                </a:lnTo>
                <a:lnTo>
                  <a:pt x="73236" y="1199643"/>
                </a:lnTo>
                <a:cubicBezTo>
                  <a:pt x="630364" y="1143064"/>
                  <a:pt x="1081438" y="727743"/>
                  <a:pt x="1191820" y="188319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>
              <a:solidFill>
                <a:srgbClr val="0D274D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8A6C75D-E92C-DC02-4AE9-EA43B475A825}"/>
              </a:ext>
            </a:extLst>
          </p:cNvPr>
          <p:cNvSpPr/>
          <p:nvPr/>
        </p:nvSpPr>
        <p:spPr>
          <a:xfrm>
            <a:off x="543730" y="2928923"/>
            <a:ext cx="3995203" cy="1630695"/>
          </a:xfrm>
          <a:custGeom>
            <a:avLst/>
            <a:gdLst>
              <a:gd name="connsiteX0" fmla="*/ 123510 w 5376672"/>
              <a:gd name="connsiteY0" fmla="*/ 0 h 2194560"/>
              <a:gd name="connsiteX1" fmla="*/ 4164184 w 5376672"/>
              <a:gd name="connsiteY1" fmla="*/ 0 h 2194560"/>
              <a:gd name="connsiteX2" fmla="*/ 4183168 w 5376672"/>
              <a:gd name="connsiteY2" fmla="*/ 188319 h 2194560"/>
              <a:gd name="connsiteX3" fmla="*/ 5301752 w 5376672"/>
              <a:gd name="connsiteY3" fmla="*/ 1199643 h 2194560"/>
              <a:gd name="connsiteX4" fmla="*/ 5376672 w 5376672"/>
              <a:gd name="connsiteY4" fmla="*/ 1203427 h 2194560"/>
              <a:gd name="connsiteX5" fmla="*/ 5376672 w 5376672"/>
              <a:gd name="connsiteY5" fmla="*/ 2071050 h 2194560"/>
              <a:gd name="connsiteX6" fmla="*/ 5253162 w 5376672"/>
              <a:gd name="connsiteY6" fmla="*/ 2194560 h 2194560"/>
              <a:gd name="connsiteX7" fmla="*/ 123510 w 5376672"/>
              <a:gd name="connsiteY7" fmla="*/ 2194560 h 2194560"/>
              <a:gd name="connsiteX8" fmla="*/ 0 w 5376672"/>
              <a:gd name="connsiteY8" fmla="*/ 2071050 h 2194560"/>
              <a:gd name="connsiteX9" fmla="*/ 0 w 5376672"/>
              <a:gd name="connsiteY9" fmla="*/ 123510 h 2194560"/>
              <a:gd name="connsiteX10" fmla="*/ 123510 w 5376672"/>
              <a:gd name="connsiteY10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76672" h="2194560">
                <a:moveTo>
                  <a:pt x="123510" y="0"/>
                </a:moveTo>
                <a:lnTo>
                  <a:pt x="4164184" y="0"/>
                </a:lnTo>
                <a:lnTo>
                  <a:pt x="4183168" y="188319"/>
                </a:lnTo>
                <a:cubicBezTo>
                  <a:pt x="4293550" y="727743"/>
                  <a:pt x="4744625" y="1143064"/>
                  <a:pt x="5301752" y="1199643"/>
                </a:cubicBezTo>
                <a:lnTo>
                  <a:pt x="5376672" y="1203427"/>
                </a:lnTo>
                <a:lnTo>
                  <a:pt x="5376672" y="2071050"/>
                </a:lnTo>
                <a:cubicBezTo>
                  <a:pt x="5376672" y="2139263"/>
                  <a:pt x="5321375" y="2194560"/>
                  <a:pt x="5253162" y="2194560"/>
                </a:cubicBezTo>
                <a:lnTo>
                  <a:pt x="123510" y="2194560"/>
                </a:lnTo>
                <a:cubicBezTo>
                  <a:pt x="55297" y="2194560"/>
                  <a:pt x="0" y="2139263"/>
                  <a:pt x="0" y="2071050"/>
                </a:cubicBezTo>
                <a:lnTo>
                  <a:pt x="0" y="123510"/>
                </a:lnTo>
                <a:cubicBezTo>
                  <a:pt x="0" y="55297"/>
                  <a:pt x="55297" y="0"/>
                  <a:pt x="123510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defTabSz="685783">
              <a:defRPr/>
            </a:pPr>
            <a:endParaRPr lang="en-US">
              <a:solidFill>
                <a:srgbClr val="0D274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D7437-B332-7F42-B39D-1FDC81213AC7}"/>
              </a:ext>
            </a:extLst>
          </p:cNvPr>
          <p:cNvSpPr txBox="1"/>
          <p:nvPr/>
        </p:nvSpPr>
        <p:spPr>
          <a:xfrm>
            <a:off x="4769138" y="1257784"/>
            <a:ext cx="2585867" cy="365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>
                <a:solidFill>
                  <a:srgbClr val="00BCEB"/>
                </a:solidFill>
                <a:latin typeface="CiscoSansTT ExtraLight" panose="020B0303020201020303" pitchFamily="34" charset="0"/>
                <a:ea typeface="Tahoma" panose="020B0604030504040204" pitchFamily="34" charset="0"/>
                <a:cs typeface="CiscoSansTT ExtraLight" panose="020B0303020201020303" pitchFamily="34" charset="0"/>
              </a:rPr>
              <a:t>Northbound REST APIs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8FD298-D0CF-FB40-A41F-B310BE0C0DDE}"/>
              </a:ext>
            </a:extLst>
          </p:cNvPr>
          <p:cNvSpPr txBox="1"/>
          <p:nvPr/>
        </p:nvSpPr>
        <p:spPr>
          <a:xfrm>
            <a:off x="655766" y="1257784"/>
            <a:ext cx="2115767" cy="365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dirty="0">
                <a:solidFill>
                  <a:srgbClr val="74BF4B"/>
                </a:solidFill>
                <a:latin typeface="CiscoSansTT ExtraLight" panose="020B0303020201020303" pitchFamily="34" charset="0"/>
                <a:ea typeface="Tahoma" panose="020B0604030504040204" pitchFamily="34" charset="0"/>
                <a:cs typeface="CiscoSansTT ExtraLight" panose="020B0303020201020303" pitchFamily="34" charset="0"/>
              </a:rPr>
              <a:t>Event Notifications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731E31-76D5-944E-8FBD-A64BEAB7C141}"/>
              </a:ext>
            </a:extLst>
          </p:cNvPr>
          <p:cNvSpPr txBox="1"/>
          <p:nvPr/>
        </p:nvSpPr>
        <p:spPr>
          <a:xfrm>
            <a:off x="655765" y="2994536"/>
            <a:ext cx="2870150" cy="365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dirty="0">
                <a:solidFill>
                  <a:schemeClr val="tx2"/>
                </a:solidFill>
                <a:latin typeface="CiscoSansTT ExtraLight" panose="020B0303020201020303" pitchFamily="34" charset="0"/>
                <a:ea typeface="Tahoma" panose="020B0604030504040204" pitchFamily="34" charset="0"/>
                <a:cs typeface="CiscoSansTT ExtraLight" panose="020B0303020201020303" pitchFamily="34" charset="0"/>
              </a:rPr>
              <a:t>IT Ecosystem Integrations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A3D8A2-A4E3-714B-B8BC-99D2800770CD}"/>
              </a:ext>
            </a:extLst>
          </p:cNvPr>
          <p:cNvSpPr txBox="1"/>
          <p:nvPr/>
        </p:nvSpPr>
        <p:spPr>
          <a:xfrm>
            <a:off x="5554027" y="2994536"/>
            <a:ext cx="2428637" cy="365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>
                <a:solidFill>
                  <a:srgbClr val="FBAB2C"/>
                </a:solidFill>
                <a:latin typeface="CiscoSansTT ExtraLight" panose="020B0303020201020303" pitchFamily="34" charset="0"/>
                <a:ea typeface="Tahoma" panose="020B0604030504040204" pitchFamily="34" charset="0"/>
                <a:cs typeface="CiscoSansTT ExtraLight" panose="020B0303020201020303" pitchFamily="34" charset="0"/>
              </a:rPr>
              <a:t>Developer Resources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C6BD4-2BCA-8940-82FC-D5E665B67C08}"/>
              </a:ext>
            </a:extLst>
          </p:cNvPr>
          <p:cNvSpPr txBox="1"/>
          <p:nvPr/>
        </p:nvSpPr>
        <p:spPr>
          <a:xfrm>
            <a:off x="655766" y="1610582"/>
            <a:ext cx="2103006" cy="103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Assurance Issues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AI/ML Insights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System Health 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Integration Connectivity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License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C1A7F5-DA1F-B446-A414-05D0FABD2B24}"/>
              </a:ext>
            </a:extLst>
          </p:cNvPr>
          <p:cNvSpPr txBox="1"/>
          <p:nvPr/>
        </p:nvSpPr>
        <p:spPr>
          <a:xfrm>
            <a:off x="2722727" y="1610583"/>
            <a:ext cx="1688026" cy="103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Webhooks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PagerDuty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Email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Syslog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SNMP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A61F4-B7C6-1740-A864-7D26372FAE4A}"/>
              </a:ext>
            </a:extLst>
          </p:cNvPr>
          <p:cNvSpPr txBox="1"/>
          <p:nvPr/>
        </p:nvSpPr>
        <p:spPr>
          <a:xfrm>
            <a:off x="5570395" y="1610583"/>
            <a:ext cx="2028511" cy="1224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Network Inventory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Network Topology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Network Design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Provisioning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SWIM, PnP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Path Trace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C8D230-B49F-1547-B319-B32FD4F6B007}"/>
              </a:ext>
            </a:extLst>
          </p:cNvPr>
          <p:cNvSpPr txBox="1"/>
          <p:nvPr/>
        </p:nvSpPr>
        <p:spPr>
          <a:xfrm>
            <a:off x="7190662" y="1610582"/>
            <a:ext cx="1329928" cy="1224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Assurance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SDA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Templates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RMA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Config Archive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Sensors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6122AB-4515-DF42-8C6E-7ED8653331BB}"/>
              </a:ext>
            </a:extLst>
          </p:cNvPr>
          <p:cNvSpPr txBox="1"/>
          <p:nvPr/>
        </p:nvSpPr>
        <p:spPr>
          <a:xfrm>
            <a:off x="5554027" y="3330455"/>
            <a:ext cx="2834992" cy="117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Sample Code, Videos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Python SDK, Ansible, Terraform</a:t>
            </a:r>
          </a:p>
          <a:p>
            <a:pPr marL="144014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Cisco DevNet</a:t>
            </a:r>
          </a:p>
          <a:p>
            <a:pPr marL="486906" lvl="2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Sandboxes, Learning Labs</a:t>
            </a:r>
          </a:p>
          <a:p>
            <a:pPr marL="486906" lvl="2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Developer Guides</a:t>
            </a:r>
          </a:p>
          <a:p>
            <a:pPr marL="486906" lvl="2" indent="-144014" defTabSz="685783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Sample Code</a:t>
            </a:r>
            <a:endParaRPr lang="en-US" sz="1100" dirty="0">
              <a:solidFill>
                <a:srgbClr val="282828"/>
              </a:solidFill>
              <a:latin typeface="+mn-lt"/>
              <a:cs typeface="CiscoSansTT Light" panose="020B05030202010203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BD06AF-E034-6D4D-8196-1E2071BEA830}"/>
              </a:ext>
            </a:extLst>
          </p:cNvPr>
          <p:cNvSpPr txBox="1"/>
          <p:nvPr/>
        </p:nvSpPr>
        <p:spPr>
          <a:xfrm>
            <a:off x="655767" y="3330455"/>
            <a:ext cx="2529883" cy="120193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</a:rPr>
              <a:t>IT Service Management</a:t>
            </a:r>
            <a:endParaRPr lang="en-US" sz="1600">
              <a:solidFill>
                <a:srgbClr val="282828"/>
              </a:solidFill>
              <a:latin typeface="+mn-lt"/>
            </a:endParaRPr>
          </a:p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</a:rPr>
              <a:t>IP Address Management</a:t>
            </a:r>
          </a:p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</a:rPr>
              <a:t>Reporting</a:t>
            </a:r>
          </a:p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</a:rPr>
              <a:t>Wireless Planning</a:t>
            </a:r>
          </a:p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</a:rPr>
              <a:t>Alerting </a:t>
            </a:r>
          </a:p>
          <a:p>
            <a:pPr marL="143825" indent="-143825" defTabSz="457178">
              <a:lnSpc>
                <a:spcPct val="97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282828"/>
                </a:solidFill>
                <a:latin typeface="+mn-lt"/>
                <a:cs typeface="CiscoSansTT Light" panose="020B0503020201020303" pitchFamily="34" charset="0"/>
              </a:rPr>
              <a:t>SIEM </a:t>
            </a:r>
          </a:p>
        </p:txBody>
      </p:sp>
      <p:pic>
        <p:nvPicPr>
          <p:cNvPr id="5" name="Graphic 232">
            <a:extLst>
              <a:ext uri="{FF2B5EF4-FFF2-40B4-BE49-F238E27FC236}">
                <a16:creationId xmlns:a16="http://schemas.microsoft.com/office/drawing/2014/main" id="{B9A3EA3D-0045-CA87-9601-E4D863D0E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355" y="2094185"/>
            <a:ext cx="1569219" cy="15692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D709D-38AC-0E17-CE8A-5ED242C8D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4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>
            <a:extLst>
              <a:ext uri="{FF2B5EF4-FFF2-40B4-BE49-F238E27FC236}">
                <a16:creationId xmlns:a16="http://schemas.microsoft.com/office/drawing/2014/main" id="{E9F573EF-85B6-BAD6-2BEF-2A05B44D61B5}"/>
              </a:ext>
            </a:extLst>
          </p:cNvPr>
          <p:cNvSpPr/>
          <p:nvPr/>
        </p:nvSpPr>
        <p:spPr>
          <a:xfrm>
            <a:off x="2714426" y="1182969"/>
            <a:ext cx="3726755" cy="372675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68B255-DCB2-BD26-8301-6D6A80E3BFFA}"/>
              </a:ext>
            </a:extLst>
          </p:cNvPr>
          <p:cNvSpPr/>
          <p:nvPr/>
        </p:nvSpPr>
        <p:spPr>
          <a:xfrm>
            <a:off x="3819814" y="2336938"/>
            <a:ext cx="1515979" cy="1393316"/>
          </a:xfrm>
          <a:prstGeom prst="roundRect">
            <a:avLst>
              <a:gd name="adj" fmla="val 5254"/>
            </a:avLst>
          </a:prstGeom>
          <a:solidFill>
            <a:schemeClr val="bg2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D7BE9C-045C-813F-D6D3-2F30520007F1}"/>
              </a:ext>
            </a:extLst>
          </p:cNvPr>
          <p:cNvSpPr/>
          <p:nvPr/>
        </p:nvSpPr>
        <p:spPr>
          <a:xfrm>
            <a:off x="3556247" y="1288347"/>
            <a:ext cx="2031674" cy="986559"/>
          </a:xfrm>
          <a:prstGeom prst="roundRect">
            <a:avLst>
              <a:gd name="adj" fmla="val 6593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Tools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53668E-807A-ED82-4676-286332F19673}"/>
              </a:ext>
            </a:extLst>
          </p:cNvPr>
          <p:cNvSpPr/>
          <p:nvPr/>
        </p:nvSpPr>
        <p:spPr>
          <a:xfrm>
            <a:off x="2172890" y="2499259"/>
            <a:ext cx="1600200" cy="1230954"/>
          </a:xfrm>
          <a:prstGeom prst="roundRect">
            <a:avLst>
              <a:gd name="adj" fmla="val 6978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ServiceNow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5D6AF71-FD54-0974-CECE-0CF2BA10D5D7}"/>
              </a:ext>
            </a:extLst>
          </p:cNvPr>
          <p:cNvSpPr/>
          <p:nvPr/>
        </p:nvSpPr>
        <p:spPr>
          <a:xfrm>
            <a:off x="5450323" y="2499259"/>
            <a:ext cx="1596399" cy="1230954"/>
          </a:xfrm>
          <a:prstGeom prst="roundRect">
            <a:avLst>
              <a:gd name="adj" fmla="val 6833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Splunk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PagerDuty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Webex </a:t>
            </a:r>
          </a:p>
        </p:txBody>
      </p:sp>
      <p:pic>
        <p:nvPicPr>
          <p:cNvPr id="37" name="Graphic 46">
            <a:extLst>
              <a:ext uri="{FF2B5EF4-FFF2-40B4-BE49-F238E27FC236}">
                <a16:creationId xmlns:a16="http://schemas.microsoft.com/office/drawing/2014/main" id="{4128AB5A-F82C-FF01-D488-A62DD342A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25" y="2411514"/>
            <a:ext cx="720199" cy="7201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5E6C354-A938-CAEA-8D45-497744E8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Catalyst Center enterprise architecture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425981-1C99-4580-DDDF-A2C78182E0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Align to ITIL framework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2C6D62-C50C-C856-E577-A9FBA7A37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2151A-F2D9-8A74-3911-4EC518B89579}"/>
              </a:ext>
            </a:extLst>
          </p:cNvPr>
          <p:cNvSpPr txBox="1">
            <a:spLocks/>
          </p:cNvSpPr>
          <p:nvPr/>
        </p:nvSpPr>
        <p:spPr>
          <a:xfrm>
            <a:off x="4055881" y="3312346"/>
            <a:ext cx="104384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685560">
              <a:spcAft>
                <a:spcPts val="200"/>
              </a:spcAft>
              <a:buClr>
                <a:srgbClr val="FFFFFF"/>
              </a:buClr>
              <a:buSzPts val="800"/>
              <a:defRPr/>
            </a:pPr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Cisco Catalyst </a:t>
            </a:r>
            <a:b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Center</a:t>
            </a:r>
          </a:p>
        </p:txBody>
      </p:sp>
      <p:pic>
        <p:nvPicPr>
          <p:cNvPr id="16" name="Graphic 232">
            <a:extLst>
              <a:ext uri="{FF2B5EF4-FFF2-40B4-BE49-F238E27FC236}">
                <a16:creationId xmlns:a16="http://schemas.microsoft.com/office/drawing/2014/main" id="{EA220D5B-98B4-49B8-9860-7AF590110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5718" y="2437475"/>
            <a:ext cx="904171" cy="1026833"/>
          </a:xfrm>
          <a:prstGeom prst="rect">
            <a:avLst/>
          </a:prstGeom>
        </p:spPr>
      </p:pic>
      <p:sp>
        <p:nvSpPr>
          <p:cNvPr id="18" name="Round Same Side Corner Rectangle 17">
            <a:extLst>
              <a:ext uri="{FF2B5EF4-FFF2-40B4-BE49-F238E27FC236}">
                <a16:creationId xmlns:a16="http://schemas.microsoft.com/office/drawing/2014/main" id="{77299C95-A141-FC33-D525-46F0A594CFD3}"/>
              </a:ext>
            </a:extLst>
          </p:cNvPr>
          <p:cNvSpPr/>
          <p:nvPr/>
        </p:nvSpPr>
        <p:spPr>
          <a:xfrm>
            <a:off x="3556247" y="2114696"/>
            <a:ext cx="2031674" cy="479918"/>
          </a:xfrm>
          <a:prstGeom prst="round2SameRect">
            <a:avLst>
              <a:gd name="adj1" fmla="val 23623"/>
              <a:gd name="adj2" fmla="val 0"/>
            </a:avLst>
          </a:prstGeom>
          <a:solidFill>
            <a:schemeClr val="accent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Intent API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399EA6B-44BB-35BB-CEE6-34B4FC7A6AE5}"/>
              </a:ext>
            </a:extLst>
          </p:cNvPr>
          <p:cNvSpPr/>
          <p:nvPr/>
        </p:nvSpPr>
        <p:spPr>
          <a:xfrm rot="5400000">
            <a:off x="3169287" y="2886098"/>
            <a:ext cx="1231121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Integration API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3CBD74-B6E9-BABE-A3CF-4ADEBB976E68}"/>
              </a:ext>
            </a:extLst>
          </p:cNvPr>
          <p:cNvSpPr/>
          <p:nvPr/>
        </p:nvSpPr>
        <p:spPr>
          <a:xfrm rot="16200000">
            <a:off x="4750468" y="2885989"/>
            <a:ext cx="1230955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Events and Notifications API</a:t>
            </a:r>
          </a:p>
        </p:txBody>
      </p:sp>
      <p:pic>
        <p:nvPicPr>
          <p:cNvPr id="36" name="Graphic 114">
            <a:extLst>
              <a:ext uri="{FF2B5EF4-FFF2-40B4-BE49-F238E27FC236}">
                <a16:creationId xmlns:a16="http://schemas.microsoft.com/office/drawing/2014/main" id="{0B4590EA-8C5D-C0FD-EEEE-E987C316F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9174" y="2625401"/>
            <a:ext cx="765515" cy="765515"/>
          </a:xfrm>
          <a:prstGeom prst="rect">
            <a:avLst/>
          </a:prstGeom>
        </p:spPr>
      </p:pic>
      <p:pic>
        <p:nvPicPr>
          <p:cNvPr id="40" name="Graphic 140">
            <a:extLst>
              <a:ext uri="{FF2B5EF4-FFF2-40B4-BE49-F238E27FC236}">
                <a16:creationId xmlns:a16="http://schemas.microsoft.com/office/drawing/2014/main" id="{6C39A20C-BCB8-B126-F20B-21E7313E7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707" y="1327295"/>
            <a:ext cx="520938" cy="5209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2CF5B8-61B4-EB79-326A-5DA0FF1996DC}"/>
              </a:ext>
            </a:extLst>
          </p:cNvPr>
          <p:cNvSpPr txBox="1"/>
          <p:nvPr/>
        </p:nvSpPr>
        <p:spPr>
          <a:xfrm>
            <a:off x="5128099" y="4019988"/>
            <a:ext cx="880049" cy="430887"/>
          </a:xfrm>
          <a:prstGeom prst="rect">
            <a:avLst/>
          </a:prstGeom>
          <a:noFill/>
        </p:spPr>
        <p:txBody>
          <a:bodyPr wrap="none" lIns="13716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Enterprise</a:t>
            </a:r>
            <a:b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Network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0D62C5-300D-E620-FD23-AAF5BB320A42}"/>
              </a:ext>
            </a:extLst>
          </p:cNvPr>
          <p:cNvSpPr txBox="1"/>
          <p:nvPr/>
        </p:nvSpPr>
        <p:spPr>
          <a:xfrm>
            <a:off x="7053955" y="2814654"/>
            <a:ext cx="1895509" cy="600164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Enterprise Event Management and Notifications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FFF2B7-C797-76B2-AC70-C0C39EEEF388}"/>
              </a:ext>
            </a:extLst>
          </p:cNvPr>
          <p:cNvSpPr txBox="1"/>
          <p:nvPr/>
        </p:nvSpPr>
        <p:spPr>
          <a:xfrm>
            <a:off x="508016" y="2899293"/>
            <a:ext cx="1689653" cy="430887"/>
          </a:xfrm>
          <a:prstGeom prst="rect">
            <a:avLst/>
          </a:prstGeom>
          <a:noFill/>
        </p:spPr>
        <p:txBody>
          <a:bodyPr wrap="square" rIns="137160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+mn-lt"/>
              </a:rPr>
              <a:t>Enterprise IT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Service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D76BA6-0A6E-37BC-AE9D-AB8F65D9CF10}"/>
              </a:ext>
            </a:extLst>
          </p:cNvPr>
          <p:cNvSpPr txBox="1"/>
          <p:nvPr/>
        </p:nvSpPr>
        <p:spPr>
          <a:xfrm>
            <a:off x="5616229" y="1467621"/>
            <a:ext cx="1895509" cy="553998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lt"/>
              </a:rPr>
              <a:t>Enterprise Application-specific tools for reporting, incidents and trouble tickets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8EE1E1-7DFB-BDA3-A146-2703DA87ABBF}"/>
              </a:ext>
            </a:extLst>
          </p:cNvPr>
          <p:cNvGrpSpPr/>
          <p:nvPr/>
        </p:nvGrpSpPr>
        <p:grpSpPr>
          <a:xfrm>
            <a:off x="3996786" y="3649719"/>
            <a:ext cx="1162035" cy="1171427"/>
            <a:chOff x="864144" y="1554785"/>
            <a:chExt cx="3157579" cy="31831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656CA8-D3AE-480D-AEC8-555DA20F2B32}"/>
                </a:ext>
              </a:extLst>
            </p:cNvPr>
            <p:cNvSpPr/>
            <p:nvPr/>
          </p:nvSpPr>
          <p:spPr>
            <a:xfrm>
              <a:off x="864144" y="1554785"/>
              <a:ext cx="3157579" cy="31831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225B53-BAF6-3A9F-18EF-FB61FDD608EC}"/>
                </a:ext>
              </a:extLst>
            </p:cNvPr>
            <p:cNvGrpSpPr/>
            <p:nvPr/>
          </p:nvGrpSpPr>
          <p:grpSpPr>
            <a:xfrm>
              <a:off x="1198821" y="1900273"/>
              <a:ext cx="1071314" cy="1110248"/>
              <a:chOff x="1198821" y="1955180"/>
              <a:chExt cx="1071314" cy="1110248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1FD90E9-1D87-732E-D644-D1428B62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3533" y="1955180"/>
                <a:ext cx="623431" cy="607845"/>
              </a:xfrm>
              <a:prstGeom prst="rect">
                <a:avLst/>
              </a:prstGeom>
            </p:spPr>
          </p:pic>
          <p:pic>
            <p:nvPicPr>
              <p:cNvPr id="55" name="Picture 5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F39BB950-622E-2B18-114F-29FF1834D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5578" t="17791" r="25409" b="16860"/>
              <a:stretch/>
            </p:blipFill>
            <p:spPr>
              <a:xfrm>
                <a:off x="1198821" y="2600508"/>
                <a:ext cx="477080" cy="357809"/>
              </a:xfrm>
              <a:prstGeom prst="rect">
                <a:avLst/>
              </a:prstGeom>
            </p:spPr>
          </p:pic>
          <p:pic>
            <p:nvPicPr>
              <p:cNvPr id="56" name="Picture 55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E5A5133A-CD31-296A-6E47-45C8FF3DE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837" t="25743" r="35640" b="27149"/>
              <a:stretch/>
            </p:blipFill>
            <p:spPr>
              <a:xfrm>
                <a:off x="1697581" y="2493397"/>
                <a:ext cx="572554" cy="572031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598FA6-2A0E-C6FF-85DC-6044C67F6B27}"/>
                </a:ext>
              </a:extLst>
            </p:cNvPr>
            <p:cNvGrpSpPr/>
            <p:nvPr/>
          </p:nvGrpSpPr>
          <p:grpSpPr>
            <a:xfrm>
              <a:off x="2527432" y="1910864"/>
              <a:ext cx="1058958" cy="1081998"/>
              <a:chOff x="2527432" y="1965771"/>
              <a:chExt cx="1058958" cy="108199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8D6381A-1088-2CD6-97EE-6BFFB0C8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56124" y="1965771"/>
                <a:ext cx="672969" cy="582453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99F38E4A-75B1-9D76-B710-E3A1355DB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063" t="21421" r="25201" b="19281"/>
              <a:stretch/>
            </p:blipFill>
            <p:spPr>
              <a:xfrm>
                <a:off x="2527432" y="2617073"/>
                <a:ext cx="503583" cy="324679"/>
              </a:xfrm>
              <a:prstGeom prst="rect">
                <a:avLst/>
              </a:prstGeom>
            </p:spPr>
          </p:pic>
          <p:pic>
            <p:nvPicPr>
              <p:cNvPr id="53" name="Picture 52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1DA6D343-7E38-16B5-2C95-A68C546E9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37613" t="27601" r="37024" b="28199"/>
              <a:stretch/>
            </p:blipFill>
            <p:spPr>
              <a:xfrm>
                <a:off x="3038862" y="2511056"/>
                <a:ext cx="547528" cy="536713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74BDF7-788B-8E7D-48C3-D469A2EF4370}"/>
                </a:ext>
              </a:extLst>
            </p:cNvPr>
            <p:cNvGrpSpPr/>
            <p:nvPr/>
          </p:nvGrpSpPr>
          <p:grpSpPr>
            <a:xfrm>
              <a:off x="1649897" y="3896215"/>
              <a:ext cx="1563756" cy="583097"/>
              <a:chOff x="1649897" y="3896215"/>
              <a:chExt cx="1563756" cy="583097"/>
            </a:xfrm>
          </p:grpSpPr>
          <p:pic>
            <p:nvPicPr>
              <p:cNvPr id="49" name="Picture 48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6C5C9396-03B9-A49F-019B-D67154692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23508" t="17608" r="23938" b="16374"/>
              <a:stretch/>
            </p:blipFill>
            <p:spPr>
              <a:xfrm>
                <a:off x="1649897" y="3916095"/>
                <a:ext cx="768626" cy="543339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text, appliance, kitchen appliance&#10;&#10;Description automatically generated">
                <a:extLst>
                  <a:ext uri="{FF2B5EF4-FFF2-40B4-BE49-F238E27FC236}">
                    <a16:creationId xmlns:a16="http://schemas.microsoft.com/office/drawing/2014/main" id="{3DB6F027-F986-F938-5573-61DEDED4A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24025" t="14390" r="22515" b="14761"/>
              <a:stretch/>
            </p:blipFill>
            <p:spPr>
              <a:xfrm>
                <a:off x="2431775" y="3896215"/>
                <a:ext cx="781878" cy="583097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9022C1-83C5-D849-B930-E689969900CE}"/>
                </a:ext>
              </a:extLst>
            </p:cNvPr>
            <p:cNvGrpSpPr/>
            <p:nvPr/>
          </p:nvGrpSpPr>
          <p:grpSpPr>
            <a:xfrm>
              <a:off x="933327" y="3054768"/>
              <a:ext cx="3019213" cy="324678"/>
              <a:chOff x="904567" y="3115273"/>
              <a:chExt cx="3019213" cy="324678"/>
            </a:xfrm>
          </p:grpSpPr>
          <p:pic>
            <p:nvPicPr>
              <p:cNvPr id="39" name="Picture 3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BA556DE3-879D-E91E-2032-35631E7C80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8977" t="31369" r="30010" b="30954"/>
              <a:stretch/>
            </p:blipFill>
            <p:spPr>
              <a:xfrm>
                <a:off x="1701530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41" name="Picture 4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7190F574-98B1-702A-A87C-0726CA973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8977" t="31369" r="30010" b="30954"/>
              <a:stretch/>
            </p:blipFill>
            <p:spPr>
              <a:xfrm>
                <a:off x="904567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47" name="Picture 46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8C27A44-6FAC-FC58-508B-7AB9DEC67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8977" t="31369" r="30010" b="30954"/>
              <a:stretch/>
            </p:blipFill>
            <p:spPr>
              <a:xfrm>
                <a:off x="2498493" y="3115273"/>
                <a:ext cx="628325" cy="324678"/>
              </a:xfrm>
              <a:prstGeom prst="rect">
                <a:avLst/>
              </a:prstGeom>
            </p:spPr>
          </p:pic>
          <p:pic>
            <p:nvPicPr>
              <p:cNvPr id="48" name="Picture 47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F53F691-3C32-A816-9B4C-EE930C6D0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8977" t="31369" r="30010" b="30954"/>
              <a:stretch/>
            </p:blipFill>
            <p:spPr>
              <a:xfrm>
                <a:off x="3295455" y="3115273"/>
                <a:ext cx="628325" cy="32467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407217-D3B8-08FB-F660-9216EBA5EE66}"/>
                </a:ext>
              </a:extLst>
            </p:cNvPr>
            <p:cNvGrpSpPr/>
            <p:nvPr/>
          </p:nvGrpSpPr>
          <p:grpSpPr>
            <a:xfrm>
              <a:off x="1115914" y="3458887"/>
              <a:ext cx="2654038" cy="384314"/>
              <a:chOff x="1155535" y="3486557"/>
              <a:chExt cx="2654038" cy="38431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B6C4AE6-4CAB-78FB-E60F-BDDEECDBFDC3}"/>
                  </a:ext>
                </a:extLst>
              </p:cNvPr>
              <p:cNvGrpSpPr/>
              <p:nvPr/>
            </p:nvGrpSpPr>
            <p:grpSpPr>
              <a:xfrm>
                <a:off x="2573222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34" name="Picture 33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1535050-3C3A-ABF9-F50F-B74CFDFC3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388F3CD-F9E5-D1D4-0DD4-E50148CF3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5728BCD2-40CC-3466-910D-34ACDD75B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9A4C83A-CE6F-92CB-89D6-D8A486672C2F}"/>
                  </a:ext>
                </a:extLst>
              </p:cNvPr>
              <p:cNvGrpSpPr/>
              <p:nvPr/>
            </p:nvGrpSpPr>
            <p:grpSpPr>
              <a:xfrm>
                <a:off x="1155535" y="3486557"/>
                <a:ext cx="1236351" cy="384314"/>
                <a:chOff x="2573222" y="3486557"/>
                <a:chExt cx="1236351" cy="384314"/>
              </a:xfrm>
            </p:grpSpPr>
            <p:pic>
              <p:nvPicPr>
                <p:cNvPr id="31" name="Picture 3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A4B3DB32-F0BD-1F48-C4E8-A33B5EAF4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2573222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2" name="Picture 3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B6A4C52-3F25-3448-2900-011733690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2971455" y="3486557"/>
                  <a:ext cx="439886" cy="384314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4A630AF-A352-88A3-D55C-E0EDB6569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8021" t="32007" r="37413" b="29852"/>
                <a:stretch/>
              </p:blipFill>
              <p:spPr>
                <a:xfrm>
                  <a:off x="3369687" y="3486557"/>
                  <a:ext cx="439886" cy="38431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49895-322C-80BB-9CBB-7AE26AD2F3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619E4-6384-B2D9-DF2F-DBB9D36DBC22}"/>
              </a:ext>
            </a:extLst>
          </p:cNvPr>
          <p:cNvGrpSpPr/>
          <p:nvPr/>
        </p:nvGrpSpPr>
        <p:grpSpPr>
          <a:xfrm>
            <a:off x="3601315" y="2336938"/>
            <a:ext cx="1515979" cy="2484208"/>
            <a:chOff x="2331801" y="2336938"/>
            <a:chExt cx="1515979" cy="248420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571884-E337-F478-52B9-D05337150882}"/>
                </a:ext>
              </a:extLst>
            </p:cNvPr>
            <p:cNvSpPr/>
            <p:nvPr/>
          </p:nvSpPr>
          <p:spPr>
            <a:xfrm>
              <a:off x="2331801" y="2336938"/>
              <a:ext cx="1515979" cy="1393316"/>
            </a:xfrm>
            <a:prstGeom prst="roundRect">
              <a:avLst>
                <a:gd name="adj" fmla="val 5254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68658BC-FC23-E7B9-8B98-E03701713A9C}"/>
                </a:ext>
              </a:extLst>
            </p:cNvPr>
            <p:cNvSpPr txBox="1">
              <a:spLocks/>
            </p:cNvSpPr>
            <p:nvPr/>
          </p:nvSpPr>
          <p:spPr>
            <a:xfrm>
              <a:off x="2567868" y="3312346"/>
              <a:ext cx="104384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560">
                <a:spcAft>
                  <a:spcPts val="200"/>
                </a:spcAft>
                <a:buClr>
                  <a:srgbClr val="FFFFFF"/>
                </a:buClr>
                <a:buSzPts val="800"/>
                <a:defRPr/>
              </a:pP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Cisco Catalyst </a:t>
              </a:r>
              <a:b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Center</a:t>
              </a:r>
            </a:p>
          </p:txBody>
        </p:sp>
        <p:pic>
          <p:nvPicPr>
            <p:cNvPr id="59" name="Graphic 232">
              <a:extLst>
                <a:ext uri="{FF2B5EF4-FFF2-40B4-BE49-F238E27FC236}">
                  <a16:creationId xmlns:a16="http://schemas.microsoft.com/office/drawing/2014/main" id="{913BF4AF-4762-6E93-F27A-C8222D04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7705" y="2437475"/>
              <a:ext cx="904171" cy="1026833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9D4AA81-8A7B-B11D-6043-0D0015F4F4FB}"/>
                </a:ext>
              </a:extLst>
            </p:cNvPr>
            <p:cNvGrpSpPr/>
            <p:nvPr/>
          </p:nvGrpSpPr>
          <p:grpSpPr>
            <a:xfrm>
              <a:off x="2508773" y="3649719"/>
              <a:ext cx="1162035" cy="1171427"/>
              <a:chOff x="864144" y="1554785"/>
              <a:chExt cx="3157579" cy="31831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D5BE8B4-599A-0916-C278-620C46161A02}"/>
                  </a:ext>
                </a:extLst>
              </p:cNvPr>
              <p:cNvSpPr/>
              <p:nvPr/>
            </p:nvSpPr>
            <p:spPr>
              <a:xfrm>
                <a:off x="864144" y="1554785"/>
                <a:ext cx="3157579" cy="3183100"/>
              </a:xfrm>
              <a:prstGeom prst="ellipse">
                <a:avLst/>
              </a:prstGeom>
              <a:solidFill>
                <a:schemeClr val="bg2"/>
              </a:solidFill>
              <a:ln w="15875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D498B00-3BDD-37A3-F8CD-8BD8EBE8AC6A}"/>
                  </a:ext>
                </a:extLst>
              </p:cNvPr>
              <p:cNvGrpSpPr/>
              <p:nvPr/>
            </p:nvGrpSpPr>
            <p:grpSpPr>
              <a:xfrm>
                <a:off x="1198821" y="1900273"/>
                <a:ext cx="1071314" cy="1110248"/>
                <a:chOff x="1198821" y="1955180"/>
                <a:chExt cx="1071314" cy="1110248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F6C57-56E3-7D70-334F-DEB315145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3533" y="1955180"/>
                  <a:ext cx="623431" cy="607845"/>
                </a:xfrm>
                <a:prstGeom prst="rect">
                  <a:avLst/>
                </a:prstGeom>
              </p:spPr>
            </p:pic>
            <p:pic>
              <p:nvPicPr>
                <p:cNvPr id="85" name="Picture 8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9A80B9C-1935-FAA9-C4AB-459193A77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5578" t="17791" r="25409" b="16860"/>
                <a:stretch/>
              </p:blipFill>
              <p:spPr>
                <a:xfrm>
                  <a:off x="1198821" y="2600508"/>
                  <a:ext cx="477080" cy="357809"/>
                </a:xfrm>
                <a:prstGeom prst="rect">
                  <a:avLst/>
                </a:prstGeom>
              </p:spPr>
            </p:pic>
            <p:pic>
              <p:nvPicPr>
                <p:cNvPr id="86" name="Picture 85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9374D4CB-CCA9-6280-DD0A-923B45011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837" t="25743" r="35640" b="27149"/>
                <a:stretch/>
              </p:blipFill>
              <p:spPr>
                <a:xfrm>
                  <a:off x="1697581" y="2493397"/>
                  <a:ext cx="572554" cy="572031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566938C-1CD4-96EE-329D-9317F31017DA}"/>
                  </a:ext>
                </a:extLst>
              </p:cNvPr>
              <p:cNvGrpSpPr/>
              <p:nvPr/>
            </p:nvGrpSpPr>
            <p:grpSpPr>
              <a:xfrm>
                <a:off x="2527432" y="1910864"/>
                <a:ext cx="1058958" cy="1081998"/>
                <a:chOff x="2527432" y="1965771"/>
                <a:chExt cx="1058958" cy="1081998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25785BAB-B9CF-61F4-CFBF-4C3FBC95D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6124" y="1965771"/>
                  <a:ext cx="672969" cy="582453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2AA91F20-10CE-ECEF-76BD-A7BF46048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063" t="21421" r="25201" b="19281"/>
                <a:stretch/>
              </p:blipFill>
              <p:spPr>
                <a:xfrm>
                  <a:off x="2527432" y="2617073"/>
                  <a:ext cx="503583" cy="324679"/>
                </a:xfrm>
                <a:prstGeom prst="rect">
                  <a:avLst/>
                </a:prstGeom>
              </p:spPr>
            </p:pic>
            <p:pic>
              <p:nvPicPr>
                <p:cNvPr id="83" name="Picture 82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47C0076B-8C00-ECB5-7FAE-3F81ABAC6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613" t="27601" r="37024" b="28199"/>
                <a:stretch/>
              </p:blipFill>
              <p:spPr>
                <a:xfrm>
                  <a:off x="3038862" y="2511056"/>
                  <a:ext cx="547528" cy="536713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D0C8069-8547-D553-F044-513C0AE77B0F}"/>
                  </a:ext>
                </a:extLst>
              </p:cNvPr>
              <p:cNvGrpSpPr/>
              <p:nvPr/>
            </p:nvGrpSpPr>
            <p:grpSpPr>
              <a:xfrm>
                <a:off x="1649897" y="3896215"/>
                <a:ext cx="1563756" cy="583097"/>
                <a:chOff x="1649897" y="3896215"/>
                <a:chExt cx="1563756" cy="583097"/>
              </a:xfrm>
            </p:grpSpPr>
            <p:pic>
              <p:nvPicPr>
                <p:cNvPr id="79" name="Picture 78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87876E40-2124-5E97-E473-7D15C676AC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3508" t="17608" r="23938" b="16374"/>
                <a:stretch/>
              </p:blipFill>
              <p:spPr>
                <a:xfrm>
                  <a:off x="1649897" y="3916095"/>
                  <a:ext cx="768626" cy="543339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B028E2BF-51CA-72CC-864C-AD16B945D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4025" t="14390" r="22515" b="14761"/>
                <a:stretch/>
              </p:blipFill>
              <p:spPr>
                <a:xfrm>
                  <a:off x="2431775" y="3896215"/>
                  <a:ext cx="781878" cy="583097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CE9C104-1728-D1E4-2F0E-B99DF2AC21F8}"/>
                  </a:ext>
                </a:extLst>
              </p:cNvPr>
              <p:cNvGrpSpPr/>
              <p:nvPr/>
            </p:nvGrpSpPr>
            <p:grpSpPr>
              <a:xfrm>
                <a:off x="933327" y="3054768"/>
                <a:ext cx="3019213" cy="324678"/>
                <a:chOff x="904567" y="3115273"/>
                <a:chExt cx="3019213" cy="324678"/>
              </a:xfrm>
            </p:grpSpPr>
            <p:pic>
              <p:nvPicPr>
                <p:cNvPr id="75" name="Picture 74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219DCEA0-04E0-2C6D-9438-365A217C8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1701530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76" name="Picture 75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752F08DD-91DB-8718-078F-51DC0D10B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904567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77" name="Picture 7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4689669D-FC83-A604-990E-021A3032F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2498493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78" name="Picture 7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92E97D94-A808-42DB-600E-4A94320B0F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3295455" y="3115273"/>
                  <a:ext cx="628325" cy="324678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0796469-FA3E-ABA0-7514-58FBEE0D867B}"/>
                  </a:ext>
                </a:extLst>
              </p:cNvPr>
              <p:cNvGrpSpPr/>
              <p:nvPr/>
            </p:nvGrpSpPr>
            <p:grpSpPr>
              <a:xfrm>
                <a:off x="1115914" y="3458887"/>
                <a:ext cx="2654038" cy="384314"/>
                <a:chOff x="1155535" y="3486557"/>
                <a:chExt cx="2654038" cy="384314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ECCA68D9-33B4-947E-3EC4-3A8661C318EC}"/>
                    </a:ext>
                  </a:extLst>
                </p:cNvPr>
                <p:cNvGrpSpPr/>
                <p:nvPr/>
              </p:nvGrpSpPr>
              <p:grpSpPr>
                <a:xfrm>
                  <a:off x="2573222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72" name="Picture 71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EDD60209-2A3D-4336-D6A1-FE1E68662C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CE2F8F26-B42E-1F47-EED4-4EBCC63777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4E6902C1-6410-9D88-204D-DFA9CACF4A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8DA9801-5C44-E6EA-2FD3-4845C0AEC9D3}"/>
                    </a:ext>
                  </a:extLst>
                </p:cNvPr>
                <p:cNvGrpSpPr/>
                <p:nvPr/>
              </p:nvGrpSpPr>
              <p:grpSpPr>
                <a:xfrm>
                  <a:off x="1155535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69" name="Picture 68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F0B996BF-1A28-3C62-3CB7-A77556A57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A2C2572E-5088-1867-922F-22176ACD4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0AB66317-348C-0924-A716-4E9224BFB5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3B4A3AF-F427-D53A-25E2-4BE4A47127E7}"/>
              </a:ext>
            </a:extLst>
          </p:cNvPr>
          <p:cNvGrpSpPr/>
          <p:nvPr/>
        </p:nvGrpSpPr>
        <p:grpSpPr>
          <a:xfrm>
            <a:off x="5562653" y="2336938"/>
            <a:ext cx="1515979" cy="2484208"/>
            <a:chOff x="2331801" y="2336938"/>
            <a:chExt cx="1515979" cy="2484208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DCFFFE5-8032-B944-AAA8-8D73A141A99C}"/>
                </a:ext>
              </a:extLst>
            </p:cNvPr>
            <p:cNvSpPr/>
            <p:nvPr/>
          </p:nvSpPr>
          <p:spPr>
            <a:xfrm>
              <a:off x="2331801" y="2336938"/>
              <a:ext cx="1515979" cy="1393316"/>
            </a:xfrm>
            <a:prstGeom prst="roundRect">
              <a:avLst>
                <a:gd name="adj" fmla="val 5254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574209-C7EC-3969-0366-23F3E6915BE6}"/>
                </a:ext>
              </a:extLst>
            </p:cNvPr>
            <p:cNvSpPr txBox="1">
              <a:spLocks/>
            </p:cNvSpPr>
            <p:nvPr/>
          </p:nvSpPr>
          <p:spPr>
            <a:xfrm>
              <a:off x="2567868" y="3312346"/>
              <a:ext cx="104384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560">
                <a:spcAft>
                  <a:spcPts val="200"/>
                </a:spcAft>
                <a:buClr>
                  <a:srgbClr val="FFFFFF"/>
                </a:buClr>
                <a:buSzPts val="800"/>
                <a:defRPr/>
              </a:pP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Cisco Catalyst </a:t>
              </a:r>
              <a:b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Center</a:t>
              </a:r>
            </a:p>
          </p:txBody>
        </p:sp>
        <p:pic>
          <p:nvPicPr>
            <p:cNvPr id="90" name="Graphic 232">
              <a:extLst>
                <a:ext uri="{FF2B5EF4-FFF2-40B4-BE49-F238E27FC236}">
                  <a16:creationId xmlns:a16="http://schemas.microsoft.com/office/drawing/2014/main" id="{40009E56-0CA9-70D7-FCF6-598232FB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7705" y="2437475"/>
              <a:ext cx="904171" cy="1026833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2DB244C-259F-C0CE-A3C0-6B2807CFFF93}"/>
                </a:ext>
              </a:extLst>
            </p:cNvPr>
            <p:cNvGrpSpPr/>
            <p:nvPr/>
          </p:nvGrpSpPr>
          <p:grpSpPr>
            <a:xfrm>
              <a:off x="2508773" y="3649719"/>
              <a:ext cx="1162035" cy="1171427"/>
              <a:chOff x="864144" y="1554785"/>
              <a:chExt cx="3157579" cy="31831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280E4D2-EC03-F6D0-17D2-B27C4CE3C04A}"/>
                  </a:ext>
                </a:extLst>
              </p:cNvPr>
              <p:cNvSpPr/>
              <p:nvPr/>
            </p:nvSpPr>
            <p:spPr>
              <a:xfrm>
                <a:off x="864144" y="1554785"/>
                <a:ext cx="3157579" cy="3183100"/>
              </a:xfrm>
              <a:prstGeom prst="ellipse">
                <a:avLst/>
              </a:prstGeom>
              <a:solidFill>
                <a:schemeClr val="bg2"/>
              </a:solidFill>
              <a:ln w="15875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7E3F093-1FD8-0AA4-3660-71C63C53A771}"/>
                  </a:ext>
                </a:extLst>
              </p:cNvPr>
              <p:cNvGrpSpPr/>
              <p:nvPr/>
            </p:nvGrpSpPr>
            <p:grpSpPr>
              <a:xfrm>
                <a:off x="1198821" y="1900273"/>
                <a:ext cx="1071314" cy="1110248"/>
                <a:chOff x="1198821" y="1955180"/>
                <a:chExt cx="1071314" cy="1110248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2205E20C-50F5-59CD-0008-F4B37E83EB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3533" y="1955180"/>
                  <a:ext cx="623431" cy="607845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8698E64D-7FB6-05E8-3E24-8572C1929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5578" t="17791" r="25409" b="16860"/>
                <a:stretch/>
              </p:blipFill>
              <p:spPr>
                <a:xfrm>
                  <a:off x="1198821" y="2600508"/>
                  <a:ext cx="477080" cy="357809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3AF198EA-1583-EA2E-6100-7EB44FFEE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837" t="25743" r="35640" b="27149"/>
                <a:stretch/>
              </p:blipFill>
              <p:spPr>
                <a:xfrm>
                  <a:off x="1697581" y="2493397"/>
                  <a:ext cx="572554" cy="572031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0B28027-0E04-05BC-1277-DABE5592BDC8}"/>
                  </a:ext>
                </a:extLst>
              </p:cNvPr>
              <p:cNvGrpSpPr/>
              <p:nvPr/>
            </p:nvGrpSpPr>
            <p:grpSpPr>
              <a:xfrm>
                <a:off x="2527432" y="1910864"/>
                <a:ext cx="1058958" cy="1081998"/>
                <a:chOff x="2527432" y="1965771"/>
                <a:chExt cx="1058958" cy="1081998"/>
              </a:xfrm>
            </p:grpSpPr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274F377D-B23D-2F49-40C6-2ADA0B0E58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6124" y="1965771"/>
                  <a:ext cx="672969" cy="582453"/>
                </a:xfrm>
                <a:prstGeom prst="rect">
                  <a:avLst/>
                </a:prstGeom>
              </p:spPr>
            </p:pic>
            <p:pic>
              <p:nvPicPr>
                <p:cNvPr id="113" name="Picture 112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4D89C1A2-7D68-E71B-EA7C-D8707E2FF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063" t="21421" r="25201" b="19281"/>
                <a:stretch/>
              </p:blipFill>
              <p:spPr>
                <a:xfrm>
                  <a:off x="2527432" y="2617073"/>
                  <a:ext cx="503583" cy="324679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A4FA2790-EDE6-5AC7-71A3-854C8CBB4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613" t="27601" r="37024" b="28199"/>
                <a:stretch/>
              </p:blipFill>
              <p:spPr>
                <a:xfrm>
                  <a:off x="3038862" y="2511056"/>
                  <a:ext cx="547528" cy="536713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1E1CD7E-4A91-3035-1DD7-57F44C66A9A7}"/>
                  </a:ext>
                </a:extLst>
              </p:cNvPr>
              <p:cNvGrpSpPr/>
              <p:nvPr/>
            </p:nvGrpSpPr>
            <p:grpSpPr>
              <a:xfrm>
                <a:off x="1649897" y="3896215"/>
                <a:ext cx="1563756" cy="583097"/>
                <a:chOff x="1649897" y="3896215"/>
                <a:chExt cx="1563756" cy="583097"/>
              </a:xfrm>
            </p:grpSpPr>
            <p:pic>
              <p:nvPicPr>
                <p:cNvPr id="110" name="Picture 109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C2510768-28F0-ED8F-3D9E-BFBFA8FC0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3508" t="17608" r="23938" b="16374"/>
                <a:stretch/>
              </p:blipFill>
              <p:spPr>
                <a:xfrm>
                  <a:off x="1649897" y="3916095"/>
                  <a:ext cx="768626" cy="543339"/>
                </a:xfrm>
                <a:prstGeom prst="rect">
                  <a:avLst/>
                </a:prstGeom>
              </p:spPr>
            </p:pic>
            <p:pic>
              <p:nvPicPr>
                <p:cNvPr id="111" name="Picture 110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E974CA83-15E4-8283-ADAE-BD8D3A2D1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4025" t="14390" r="22515" b="14761"/>
                <a:stretch/>
              </p:blipFill>
              <p:spPr>
                <a:xfrm>
                  <a:off x="2431775" y="3896215"/>
                  <a:ext cx="781878" cy="583097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EEA543-DB33-D21F-9BB5-C5B8059CE691}"/>
                  </a:ext>
                </a:extLst>
              </p:cNvPr>
              <p:cNvGrpSpPr/>
              <p:nvPr/>
            </p:nvGrpSpPr>
            <p:grpSpPr>
              <a:xfrm>
                <a:off x="933327" y="3054768"/>
                <a:ext cx="3019213" cy="324678"/>
                <a:chOff x="904567" y="3115273"/>
                <a:chExt cx="3019213" cy="324678"/>
              </a:xfrm>
            </p:grpSpPr>
            <p:pic>
              <p:nvPicPr>
                <p:cNvPr id="106" name="Picture 105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15CDB08E-D567-51BD-CDA4-C09DEF9E6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1701530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107" name="Picture 10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CD22ADA3-6DE8-C7F0-1AD6-7FD8D6980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904567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108" name="Picture 10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ED04D4B6-0BC5-6B93-8533-ADC11F931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2498493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109" name="Picture 108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73232142-315E-9739-52E2-1501461F43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3295455" y="3115273"/>
                  <a:ext cx="628325" cy="324678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E375976-DC05-DEF2-E259-38F7188F8B5B}"/>
                  </a:ext>
                </a:extLst>
              </p:cNvPr>
              <p:cNvGrpSpPr/>
              <p:nvPr/>
            </p:nvGrpSpPr>
            <p:grpSpPr>
              <a:xfrm>
                <a:off x="1115914" y="3458887"/>
                <a:ext cx="2654038" cy="384314"/>
                <a:chOff x="1155535" y="3486557"/>
                <a:chExt cx="2654038" cy="384314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6B4244E-80A0-7B57-7DE3-BB53A0751B75}"/>
                    </a:ext>
                  </a:extLst>
                </p:cNvPr>
                <p:cNvGrpSpPr/>
                <p:nvPr/>
              </p:nvGrpSpPr>
              <p:grpSpPr>
                <a:xfrm>
                  <a:off x="2573222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103" name="Picture 102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6C68AF72-E41D-CEEC-46C4-2905D0FF2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DC149832-C97F-CCF8-959E-268840F849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9B9AABAF-77EA-F972-99A8-AAF3D5CC6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9622F0B7-ECDC-CF24-F05C-FEAB3A2101C0}"/>
                    </a:ext>
                  </a:extLst>
                </p:cNvPr>
                <p:cNvGrpSpPr/>
                <p:nvPr/>
              </p:nvGrpSpPr>
              <p:grpSpPr>
                <a:xfrm>
                  <a:off x="1155535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100" name="Picture 99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ED213B16-5D65-7F9F-93B0-F9D70E9D4D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7B7BE2CE-8EAF-07CC-9069-35509EB99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9D588A1D-411D-63DD-27C5-D7A62BEBF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D5D4D8-1339-1711-F787-0CA5CDADF8EA}"/>
              </a:ext>
            </a:extLst>
          </p:cNvPr>
          <p:cNvGrpSpPr/>
          <p:nvPr/>
        </p:nvGrpSpPr>
        <p:grpSpPr>
          <a:xfrm>
            <a:off x="2006563" y="2336938"/>
            <a:ext cx="1515979" cy="2484208"/>
            <a:chOff x="2331801" y="2336938"/>
            <a:chExt cx="1515979" cy="248420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968B255-DCB2-BD26-8301-6D6A80E3BFFA}"/>
                </a:ext>
              </a:extLst>
            </p:cNvPr>
            <p:cNvSpPr/>
            <p:nvPr/>
          </p:nvSpPr>
          <p:spPr>
            <a:xfrm>
              <a:off x="2331801" y="2336938"/>
              <a:ext cx="1515979" cy="1393316"/>
            </a:xfrm>
            <a:prstGeom prst="roundRect">
              <a:avLst>
                <a:gd name="adj" fmla="val 5254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52151A-F2D9-8A74-3911-4EC518B89579}"/>
                </a:ext>
              </a:extLst>
            </p:cNvPr>
            <p:cNvSpPr txBox="1">
              <a:spLocks/>
            </p:cNvSpPr>
            <p:nvPr/>
          </p:nvSpPr>
          <p:spPr>
            <a:xfrm>
              <a:off x="2567868" y="3312346"/>
              <a:ext cx="1043845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560">
                <a:spcAft>
                  <a:spcPts val="200"/>
                </a:spcAft>
                <a:buClr>
                  <a:srgbClr val="FFFFFF"/>
                </a:buClr>
                <a:buSzPts val="800"/>
                <a:defRPr/>
              </a:pP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Cisco Catalyst </a:t>
              </a:r>
              <a:b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+mn-lt"/>
                  <a:cs typeface="CiscoSansTT" panose="020B0503020201020303" pitchFamily="34" charset="0"/>
                </a:rPr>
                <a:t>Center</a:t>
              </a:r>
            </a:p>
          </p:txBody>
        </p:sp>
        <p:pic>
          <p:nvPicPr>
            <p:cNvPr id="16" name="Graphic 232">
              <a:extLst>
                <a:ext uri="{FF2B5EF4-FFF2-40B4-BE49-F238E27FC236}">
                  <a16:creationId xmlns:a16="http://schemas.microsoft.com/office/drawing/2014/main" id="{EA220D5B-98B4-49B8-9860-7AF590110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7705" y="2437475"/>
              <a:ext cx="904171" cy="102683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8EE1E1-7DFB-BDA3-A146-2703DA87ABBF}"/>
                </a:ext>
              </a:extLst>
            </p:cNvPr>
            <p:cNvGrpSpPr/>
            <p:nvPr/>
          </p:nvGrpSpPr>
          <p:grpSpPr>
            <a:xfrm>
              <a:off x="2508773" y="3649719"/>
              <a:ext cx="1162035" cy="1171427"/>
              <a:chOff x="864144" y="1554785"/>
              <a:chExt cx="3157579" cy="31831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E656CA8-D3AE-480D-AEC8-555DA20F2B32}"/>
                  </a:ext>
                </a:extLst>
              </p:cNvPr>
              <p:cNvSpPr/>
              <p:nvPr/>
            </p:nvSpPr>
            <p:spPr>
              <a:xfrm>
                <a:off x="864144" y="1554785"/>
                <a:ext cx="3157579" cy="3183100"/>
              </a:xfrm>
              <a:prstGeom prst="ellipse">
                <a:avLst/>
              </a:prstGeom>
              <a:solidFill>
                <a:schemeClr val="bg2"/>
              </a:solidFill>
              <a:ln w="15875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A225B53-BAF6-3A9F-18EF-FB61FDD608EC}"/>
                  </a:ext>
                </a:extLst>
              </p:cNvPr>
              <p:cNvGrpSpPr/>
              <p:nvPr/>
            </p:nvGrpSpPr>
            <p:grpSpPr>
              <a:xfrm>
                <a:off x="1198821" y="1900273"/>
                <a:ext cx="1071314" cy="1110248"/>
                <a:chOff x="1198821" y="1955180"/>
                <a:chExt cx="1071314" cy="1110248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D1FD90E9-1D87-732E-D644-D1428B623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3533" y="1955180"/>
                  <a:ext cx="623431" cy="607845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39BB950-622E-2B18-114F-29FF1834D7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5578" t="17791" r="25409" b="16860"/>
                <a:stretch/>
              </p:blipFill>
              <p:spPr>
                <a:xfrm>
                  <a:off x="1198821" y="2600508"/>
                  <a:ext cx="477080" cy="357809"/>
                </a:xfrm>
                <a:prstGeom prst="rect">
                  <a:avLst/>
                </a:prstGeom>
              </p:spPr>
            </p:pic>
            <p:pic>
              <p:nvPicPr>
                <p:cNvPr id="56" name="Picture 55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E5A5133A-CD31-296A-6E47-45C8FF3DE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837" t="25743" r="35640" b="27149"/>
                <a:stretch/>
              </p:blipFill>
              <p:spPr>
                <a:xfrm>
                  <a:off x="1697581" y="2493397"/>
                  <a:ext cx="572554" cy="572031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9598FA6-2A0E-C6FF-85DC-6044C67F6B27}"/>
                  </a:ext>
                </a:extLst>
              </p:cNvPr>
              <p:cNvGrpSpPr/>
              <p:nvPr/>
            </p:nvGrpSpPr>
            <p:grpSpPr>
              <a:xfrm>
                <a:off x="2527432" y="1910864"/>
                <a:ext cx="1058958" cy="1081998"/>
                <a:chOff x="2527432" y="1965771"/>
                <a:chExt cx="1058958" cy="1081998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38D6381A-1088-2CD6-97EE-6BFFB0C81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56124" y="1965771"/>
                  <a:ext cx="672969" cy="582453"/>
                </a:xfrm>
                <a:prstGeom prst="rect">
                  <a:avLst/>
                </a:prstGeom>
              </p:spPr>
            </p:pic>
            <p:pic>
              <p:nvPicPr>
                <p:cNvPr id="52" name="Picture 51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99F38E4A-75B1-9D76-B710-E3A1355DB9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063" t="21421" r="25201" b="19281"/>
                <a:stretch/>
              </p:blipFill>
              <p:spPr>
                <a:xfrm>
                  <a:off x="2527432" y="2617073"/>
                  <a:ext cx="503583" cy="324679"/>
                </a:xfrm>
                <a:prstGeom prst="rect">
                  <a:avLst/>
                </a:prstGeom>
              </p:spPr>
            </p:pic>
            <p:pic>
              <p:nvPicPr>
                <p:cNvPr id="53" name="Picture 52" descr="Graphical user interface, text, application&#10;&#10;Description automatically generated">
                  <a:extLst>
                    <a:ext uri="{FF2B5EF4-FFF2-40B4-BE49-F238E27FC236}">
                      <a16:creationId xmlns:a16="http://schemas.microsoft.com/office/drawing/2014/main" id="{1DA6D343-7E38-16B5-2C95-A68C546E91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613" t="27601" r="37024" b="28199"/>
                <a:stretch/>
              </p:blipFill>
              <p:spPr>
                <a:xfrm>
                  <a:off x="3038862" y="2511056"/>
                  <a:ext cx="547528" cy="536713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D74BDF7-788B-8E7D-48C3-D469A2EF4370}"/>
                  </a:ext>
                </a:extLst>
              </p:cNvPr>
              <p:cNvGrpSpPr/>
              <p:nvPr/>
            </p:nvGrpSpPr>
            <p:grpSpPr>
              <a:xfrm>
                <a:off x="1649897" y="3896215"/>
                <a:ext cx="1563756" cy="583097"/>
                <a:chOff x="1649897" y="3896215"/>
                <a:chExt cx="1563756" cy="583097"/>
              </a:xfrm>
            </p:grpSpPr>
            <p:pic>
              <p:nvPicPr>
                <p:cNvPr id="49" name="Picture 48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6C5C9396-03B9-A49F-019B-D67154692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3508" t="17608" r="23938" b="16374"/>
                <a:stretch/>
              </p:blipFill>
              <p:spPr>
                <a:xfrm>
                  <a:off x="1649897" y="3916095"/>
                  <a:ext cx="768626" cy="543339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icture containing text, appliance, kitchen appliance&#10;&#10;Description automatically generated">
                  <a:extLst>
                    <a:ext uri="{FF2B5EF4-FFF2-40B4-BE49-F238E27FC236}">
                      <a16:creationId xmlns:a16="http://schemas.microsoft.com/office/drawing/2014/main" id="{3DB6F027-F986-F938-5573-61DEDED4AE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4025" t="14390" r="22515" b="14761"/>
                <a:stretch/>
              </p:blipFill>
              <p:spPr>
                <a:xfrm>
                  <a:off x="2431775" y="3896215"/>
                  <a:ext cx="781878" cy="583097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89022C1-83C5-D849-B930-E689969900CE}"/>
                  </a:ext>
                </a:extLst>
              </p:cNvPr>
              <p:cNvGrpSpPr/>
              <p:nvPr/>
            </p:nvGrpSpPr>
            <p:grpSpPr>
              <a:xfrm>
                <a:off x="933327" y="3054768"/>
                <a:ext cx="3019213" cy="324678"/>
                <a:chOff x="904567" y="3115273"/>
                <a:chExt cx="3019213" cy="324678"/>
              </a:xfrm>
            </p:grpSpPr>
            <p:pic>
              <p:nvPicPr>
                <p:cNvPr id="39" name="Picture 38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BA556DE3-879D-E91E-2032-35631E7C8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1701530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41" name="Picture 40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7190F574-98B1-702A-A87C-0726CA973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904567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47" name="Picture 46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48C27A44-6FAC-FC58-508B-7AB9DEC67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2498493" y="3115273"/>
                  <a:ext cx="628325" cy="324678"/>
                </a:xfrm>
                <a:prstGeom prst="rect">
                  <a:avLst/>
                </a:prstGeom>
              </p:spPr>
            </p:pic>
            <p:pic>
              <p:nvPicPr>
                <p:cNvPr id="48" name="Picture 4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F53F691-3C32-A816-9B4C-EE930C6D0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8977" t="31369" r="30010" b="30954"/>
                <a:stretch/>
              </p:blipFill>
              <p:spPr>
                <a:xfrm>
                  <a:off x="3295455" y="3115273"/>
                  <a:ext cx="628325" cy="324678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5407217-D3B8-08FB-F660-9216EBA5EE66}"/>
                  </a:ext>
                </a:extLst>
              </p:cNvPr>
              <p:cNvGrpSpPr/>
              <p:nvPr/>
            </p:nvGrpSpPr>
            <p:grpSpPr>
              <a:xfrm>
                <a:off x="1115914" y="3458887"/>
                <a:ext cx="2654038" cy="384314"/>
                <a:chOff x="1155535" y="3486557"/>
                <a:chExt cx="2654038" cy="38431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B6C4AE6-4CAB-78FB-E60F-BDDEECDBFDC3}"/>
                    </a:ext>
                  </a:extLst>
                </p:cNvPr>
                <p:cNvGrpSpPr/>
                <p:nvPr/>
              </p:nvGrpSpPr>
              <p:grpSpPr>
                <a:xfrm>
                  <a:off x="2573222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34" name="Picture 33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A1535050-3C3A-ABF9-F50F-B74CFDFC38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9388F3CD-F9E5-D1D4-0DD4-E50148CF3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5728BCD2-40CC-3466-910D-34ACDD75B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9A4C83A-CE6F-92CB-89D6-D8A486672C2F}"/>
                    </a:ext>
                  </a:extLst>
                </p:cNvPr>
                <p:cNvGrpSpPr/>
                <p:nvPr/>
              </p:nvGrpSpPr>
              <p:grpSpPr>
                <a:xfrm>
                  <a:off x="1155535" y="3486557"/>
                  <a:ext cx="1236351" cy="384314"/>
                  <a:chOff x="2573222" y="3486557"/>
                  <a:chExt cx="1236351" cy="384314"/>
                </a:xfrm>
              </p:grpSpPr>
              <p:pic>
                <p:nvPicPr>
                  <p:cNvPr id="31" name="Picture 30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A4B3DB32-F0BD-1F48-C4E8-A33B5EAF41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573222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9B6A4C52-3F25-3448-2900-011733690B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2971455" y="3486557"/>
                    <a:ext cx="439886" cy="384314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F4A630AF-A352-88A3-D55C-E0EDB6569C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38021" t="32007" r="37413" b="29852"/>
                  <a:stretch/>
                </p:blipFill>
                <p:spPr>
                  <a:xfrm>
                    <a:off x="3369687" y="3486557"/>
                    <a:ext cx="439886" cy="38431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D7BE9C-045C-813F-D6D3-2F30520007F1}"/>
              </a:ext>
            </a:extLst>
          </p:cNvPr>
          <p:cNvSpPr/>
          <p:nvPr/>
        </p:nvSpPr>
        <p:spPr>
          <a:xfrm>
            <a:off x="1678922" y="1363466"/>
            <a:ext cx="5699673" cy="911440"/>
          </a:xfrm>
          <a:prstGeom prst="roundRect">
            <a:avLst>
              <a:gd name="adj" fmla="val 6593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22860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cs typeface="CiscoSansTT ExtraLight" panose="020B0303020201020303" pitchFamily="34" charset="0"/>
              </a:rPr>
              <a:t>Operations Dashboard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53668E-807A-ED82-4676-286332F19673}"/>
              </a:ext>
            </a:extLst>
          </p:cNvPr>
          <p:cNvSpPr/>
          <p:nvPr/>
        </p:nvSpPr>
        <p:spPr>
          <a:xfrm>
            <a:off x="297334" y="2499260"/>
            <a:ext cx="1600200" cy="1230954"/>
          </a:xfrm>
          <a:prstGeom prst="roundRect">
            <a:avLst>
              <a:gd name="adj" fmla="val 6978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cs typeface="CiscoSansTT ExtraLight" panose="020B0303020201020303" pitchFamily="34" charset="0"/>
              </a:rPr>
              <a:t>ServiceNow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5D6AF71-FD54-0974-CECE-0CF2BA10D5D7}"/>
              </a:ext>
            </a:extLst>
          </p:cNvPr>
          <p:cNvSpPr/>
          <p:nvPr/>
        </p:nvSpPr>
        <p:spPr>
          <a:xfrm>
            <a:off x="7237910" y="2499259"/>
            <a:ext cx="1596399" cy="1230954"/>
          </a:xfrm>
          <a:prstGeom prst="roundRect">
            <a:avLst>
              <a:gd name="adj" fmla="val 6833"/>
            </a:avLst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b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cs typeface="CiscoSansTT ExtraLight" panose="020B0303020201020303" pitchFamily="34" charset="0"/>
              </a:rPr>
              <a:t>Splunk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cs typeface="CiscoSansTT ExtraLight" panose="020B0303020201020303" pitchFamily="34" charset="0"/>
              </a:rPr>
              <a:t>PagerDuty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cs typeface="CiscoSansTT ExtraLight" panose="020B0303020201020303" pitchFamily="34" charset="0"/>
              </a:rPr>
              <a:t>Webex </a:t>
            </a:r>
          </a:p>
        </p:txBody>
      </p:sp>
      <p:pic>
        <p:nvPicPr>
          <p:cNvPr id="37" name="Graphic 46">
            <a:extLst>
              <a:ext uri="{FF2B5EF4-FFF2-40B4-BE49-F238E27FC236}">
                <a16:creationId xmlns:a16="http://schemas.microsoft.com/office/drawing/2014/main" id="{4128AB5A-F82C-FF01-D488-A62DD342A8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7237" y="2411514"/>
            <a:ext cx="720199" cy="7201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5E6C354-A938-CAEA-8D45-497744E8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03" y="467352"/>
            <a:ext cx="8266113" cy="434974"/>
          </a:xfrm>
        </p:spPr>
        <p:txBody>
          <a:bodyPr/>
          <a:lstStyle/>
          <a:p>
            <a:r>
              <a:rPr lang="en-US" dirty="0"/>
              <a:t>Cisco Catalyst Center architecture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425981-1C99-4580-DDDF-A2C78182E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558" y="822194"/>
            <a:ext cx="8266113" cy="381000"/>
          </a:xfrm>
        </p:spPr>
        <p:txBody>
          <a:bodyPr/>
          <a:lstStyle/>
          <a:p>
            <a:r>
              <a:rPr lang="en-US" dirty="0">
                <a:latin typeface="+mn-lt"/>
              </a:rPr>
              <a:t>Headless operations: operate Catalyst Center at scale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374336-7B73-27CF-3055-029F7403C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CatC API monitoring and automation</a:t>
            </a:r>
            <a:endParaRPr lang="en-US" dirty="0"/>
          </a:p>
        </p:txBody>
      </p:sp>
      <p:sp>
        <p:nvSpPr>
          <p:cNvPr id="18" name="Round Same Side Corner Rectangle 17">
            <a:extLst>
              <a:ext uri="{FF2B5EF4-FFF2-40B4-BE49-F238E27FC236}">
                <a16:creationId xmlns:a16="http://schemas.microsoft.com/office/drawing/2014/main" id="{77299C95-A141-FC33-D525-46F0A594CFD3}"/>
              </a:ext>
            </a:extLst>
          </p:cNvPr>
          <p:cNvSpPr/>
          <p:nvPr/>
        </p:nvSpPr>
        <p:spPr>
          <a:xfrm>
            <a:off x="1680691" y="2114696"/>
            <a:ext cx="5699673" cy="479918"/>
          </a:xfrm>
          <a:prstGeom prst="round2SameRect">
            <a:avLst>
              <a:gd name="adj1" fmla="val 23623"/>
              <a:gd name="adj2" fmla="val 0"/>
            </a:avLst>
          </a:prstGeom>
          <a:solidFill>
            <a:schemeClr val="accent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CiscoSansTT" panose="020B0503020201020303" pitchFamily="34" charset="0"/>
              </a:rPr>
              <a:t>Intent API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399EA6B-44BB-35BB-CEE6-34B4FC7A6AE5}"/>
              </a:ext>
            </a:extLst>
          </p:cNvPr>
          <p:cNvSpPr/>
          <p:nvPr/>
        </p:nvSpPr>
        <p:spPr>
          <a:xfrm rot="5400000">
            <a:off x="1293731" y="2886099"/>
            <a:ext cx="1231121" cy="457200"/>
          </a:xfrm>
          <a:prstGeom prst="roundRect">
            <a:avLst/>
          </a:prstGeom>
          <a:solidFill>
            <a:schemeClr val="accent5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CiscoSansTT" panose="020B0503020201020303" pitchFamily="34" charset="0"/>
              </a:rPr>
              <a:t>Integration API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3CBD74-B6E9-BABE-A3CF-4ADEBB976E68}"/>
              </a:ext>
            </a:extLst>
          </p:cNvPr>
          <p:cNvSpPr/>
          <p:nvPr/>
        </p:nvSpPr>
        <p:spPr>
          <a:xfrm rot="16200000">
            <a:off x="6538055" y="2885989"/>
            <a:ext cx="1230955" cy="457200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cs typeface="CiscoSansTT" panose="020B0503020201020303" pitchFamily="34" charset="0"/>
              </a:rPr>
              <a:t>Events and Notifications API</a:t>
            </a:r>
          </a:p>
        </p:txBody>
      </p:sp>
      <p:pic>
        <p:nvPicPr>
          <p:cNvPr id="36" name="Graphic 114">
            <a:extLst>
              <a:ext uri="{FF2B5EF4-FFF2-40B4-BE49-F238E27FC236}">
                <a16:creationId xmlns:a16="http://schemas.microsoft.com/office/drawing/2014/main" id="{0B4590EA-8C5D-C0FD-EEEE-E987C316F8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563" y="2625402"/>
            <a:ext cx="765515" cy="7655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90D62C5-300D-E620-FD23-AAF5BB320A42}"/>
              </a:ext>
            </a:extLst>
          </p:cNvPr>
          <p:cNvSpPr txBox="1"/>
          <p:nvPr/>
        </p:nvSpPr>
        <p:spPr>
          <a:xfrm>
            <a:off x="7159582" y="3776677"/>
            <a:ext cx="1895509" cy="600164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rPr>
              <a:t>Enterprise Event Management and Notifications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FFF2B7-C797-76B2-AC70-C0C39EEEF388}"/>
              </a:ext>
            </a:extLst>
          </p:cNvPr>
          <p:cNvSpPr txBox="1"/>
          <p:nvPr/>
        </p:nvSpPr>
        <p:spPr>
          <a:xfrm>
            <a:off x="203494" y="3861317"/>
            <a:ext cx="1689653" cy="430887"/>
          </a:xfrm>
          <a:prstGeom prst="rect">
            <a:avLst/>
          </a:prstGeom>
          <a:noFill/>
        </p:spPr>
        <p:txBody>
          <a:bodyPr wrap="square" rIns="13716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</a:rPr>
              <a:t>Enterprise IT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Service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D76BA6-0A6E-37BC-AE9D-AB8F65D9CF10}"/>
              </a:ext>
            </a:extLst>
          </p:cNvPr>
          <p:cNvSpPr txBox="1"/>
          <p:nvPr/>
        </p:nvSpPr>
        <p:spPr>
          <a:xfrm>
            <a:off x="7380303" y="1162774"/>
            <a:ext cx="1539710" cy="1313180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pPr marL="171450" indent="-171450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OSS/BSS stack – home-grown or vendor-based</a:t>
            </a:r>
          </a:p>
          <a:p>
            <a:pPr marL="171450" indent="-171450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Dashboard and Tools</a:t>
            </a:r>
          </a:p>
          <a:p>
            <a:pPr marL="171450" indent="-171450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Incident management and trouble shooting</a:t>
            </a:r>
          </a:p>
        </p:txBody>
      </p:sp>
      <p:pic>
        <p:nvPicPr>
          <p:cNvPr id="2" name="Graphic 140">
            <a:extLst>
              <a:ext uri="{FF2B5EF4-FFF2-40B4-BE49-F238E27FC236}">
                <a16:creationId xmlns:a16="http://schemas.microsoft.com/office/drawing/2014/main" id="{D9FFBD5F-4A46-C891-3592-AFE4DE0C64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41761" y="1449389"/>
            <a:ext cx="582006" cy="582006"/>
          </a:xfrm>
          <a:prstGeom prst="rect">
            <a:avLst/>
          </a:prstGeom>
        </p:spPr>
      </p:pic>
      <p:pic>
        <p:nvPicPr>
          <p:cNvPr id="3" name="Graphic 72">
            <a:extLst>
              <a:ext uri="{FF2B5EF4-FFF2-40B4-BE49-F238E27FC236}">
                <a16:creationId xmlns:a16="http://schemas.microsoft.com/office/drawing/2014/main" id="{AAEB85E6-1CB6-31EF-8076-52630B40C5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1562" y="1449389"/>
            <a:ext cx="582006" cy="582006"/>
          </a:xfrm>
          <a:prstGeom prst="rect">
            <a:avLst/>
          </a:prstGeom>
        </p:spPr>
      </p:pic>
      <p:pic>
        <p:nvPicPr>
          <p:cNvPr id="4" name="Graphic 16">
            <a:extLst>
              <a:ext uri="{FF2B5EF4-FFF2-40B4-BE49-F238E27FC236}">
                <a16:creationId xmlns:a16="http://schemas.microsoft.com/office/drawing/2014/main" id="{CD8E50BD-F95A-A30B-B64A-7A44DA1D40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55570" y="1449389"/>
            <a:ext cx="582007" cy="582007"/>
          </a:xfrm>
          <a:prstGeom prst="rect">
            <a:avLst/>
          </a:prstGeom>
        </p:spPr>
      </p:pic>
      <p:pic>
        <p:nvPicPr>
          <p:cNvPr id="5" name="Graphic 86">
            <a:extLst>
              <a:ext uri="{FF2B5EF4-FFF2-40B4-BE49-F238E27FC236}">
                <a16:creationId xmlns:a16="http://schemas.microsoft.com/office/drawing/2014/main" id="{31C4427F-FFE9-30E5-94D7-6FAEC222F3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47039" y="1449389"/>
            <a:ext cx="582006" cy="58200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CBC6358-710B-E5A7-BEBF-91299D970192}"/>
              </a:ext>
            </a:extLst>
          </p:cNvPr>
          <p:cNvSpPr txBox="1"/>
          <p:nvPr/>
        </p:nvSpPr>
        <p:spPr>
          <a:xfrm>
            <a:off x="5173104" y="3327940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  <a:cs typeface="CiscoSansTT Medium" panose="020B0503020201020303" pitchFamily="34" charset="0"/>
              </a:rP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230D1-2ECD-ECED-E19E-70D6838E7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42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isco Live 2024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Cisco Light 03-24-2025">
  <a:themeElements>
    <a:clrScheme name="Cisco Light 03-14-2024">
      <a:dk1>
        <a:srgbClr val="07182D"/>
      </a:dk1>
      <a:lt1>
        <a:srgbClr val="FFFFFF"/>
      </a:lt1>
      <a:dk2>
        <a:srgbClr val="525E6C"/>
      </a:dk2>
      <a:lt2>
        <a:srgbClr val="B4B9C0"/>
      </a:lt2>
      <a:accent1>
        <a:srgbClr val="16BDEB"/>
      </a:accent1>
      <a:accent2>
        <a:srgbClr val="3070E7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07182D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Live2025_LIGHT_032825-1" id="{EE352C02-4C61-3942-890B-5D90FFAF6D17}" vid="{80BD0801-B7C3-4F4B-9588-12950AEA0B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d45967c6-8015-4abc-b4f5-b1da1d2ababe" xsi:nil="true"/>
    <lcf76f155ced4ddcb4097134ff3c332f xmlns="6d85ad06-4460-4231-a904-e2411e5c9d26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2BAE65BFC75442862BD127325013AF" ma:contentTypeVersion="20" ma:contentTypeDescription="Create a new document." ma:contentTypeScope="" ma:versionID="3610d8509714b204c48bf662d6ed92a9">
  <xsd:schema xmlns:xsd="http://www.w3.org/2001/XMLSchema" xmlns:xs="http://www.w3.org/2001/XMLSchema" xmlns:p="http://schemas.microsoft.com/office/2006/metadata/properties" xmlns:ns1="http://schemas.microsoft.com/sharepoint/v3" xmlns:ns2="6d85ad06-4460-4231-a904-e2411e5c9d26" xmlns:ns3="d45967c6-8015-4abc-b4f5-b1da1d2ababe" targetNamespace="http://schemas.microsoft.com/office/2006/metadata/properties" ma:root="true" ma:fieldsID="6fcc7f4bdbd75079133e2276fba8a550" ns1:_="" ns2:_="" ns3:_="">
    <xsd:import namespace="http://schemas.microsoft.com/sharepoint/v3"/>
    <xsd:import namespace="6d85ad06-4460-4231-a904-e2411e5c9d26"/>
    <xsd:import namespace="d45967c6-8015-4abc-b4f5-b1da1d2aba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5ad06-4460-4231-a904-e2411e5c9d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9db1c70a-8d4a-456a-9e90-30a94d35a2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967c6-8015-4abc-b4f5-b1da1d2abab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e15eea1-74f0-4055-a945-dffacaefb1d4}" ma:internalName="TaxCatchAll" ma:showField="CatchAllData" ma:web="d45967c6-8015-4abc-b4f5-b1da1d2aba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CD57B-A081-4BAE-9281-1C5228FE0C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DCBE67-8A71-4D4A-B251-E161B440BA16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d45967c6-8015-4abc-b4f5-b1da1d2ababe"/>
    <ds:schemaRef ds:uri="http://schemas.microsoft.com/sharepoint/v3"/>
    <ds:schemaRef ds:uri="http://schemas.microsoft.com/office/2006/documentManagement/types"/>
    <ds:schemaRef ds:uri="6d85ad06-4460-4231-a904-e2411e5c9d26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614789C-4579-4A98-8909-4A5823FD9F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85ad06-4460-4231-a904-e2411e5c9d26"/>
    <ds:schemaRef ds:uri="d45967c6-8015-4abc-b4f5-b1da1d2aba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1731</Words>
  <Application>Microsoft Macintosh PowerPoint</Application>
  <PresentationFormat>On-screen Show (16:9)</PresentationFormat>
  <Paragraphs>429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ＭＳ Ｐゴシック</vt:lpstr>
      <vt:lpstr>Arial</vt:lpstr>
      <vt:lpstr>Calibri</vt:lpstr>
      <vt:lpstr>CiscoSansTT</vt:lpstr>
      <vt:lpstr>CiscoSansTT ExtraLight</vt:lpstr>
      <vt:lpstr>CiscoSansTT Light</vt:lpstr>
      <vt:lpstr>CiscoSansTT Medium</vt:lpstr>
      <vt:lpstr>Cisco Live 2024</vt:lpstr>
      <vt:lpstr>Cisco Light 03-24-2025</vt:lpstr>
      <vt:lpstr>Automation and Management with Catalyst Center APIs</vt:lpstr>
      <vt:lpstr>PowerPoint Presentation</vt:lpstr>
      <vt:lpstr>Catalyst Center Headless Deployments</vt:lpstr>
      <vt:lpstr>The complexity to operate large networks</vt:lpstr>
      <vt:lpstr>The complexity to operate large networks</vt:lpstr>
      <vt:lpstr>Catalyst Center simplifies network operations</vt:lpstr>
      <vt:lpstr>Catalyst Center as a platform</vt:lpstr>
      <vt:lpstr>Cisco Catalyst Center enterprise architecture</vt:lpstr>
      <vt:lpstr>Cisco Catalyst Center architecture</vt:lpstr>
      <vt:lpstr>A high-level view</vt:lpstr>
      <vt:lpstr>Catalyst Center APIs</vt:lpstr>
      <vt:lpstr>What a headless scenario looks like</vt:lpstr>
      <vt:lpstr>Cisco Catalyst Center API platform</vt:lpstr>
      <vt:lpstr>Cisco Catalyst Center</vt:lpstr>
      <vt:lpstr>Options for CatC Labs</vt:lpstr>
      <vt:lpstr>CatC API documentation</vt:lpstr>
      <vt:lpstr>CatC API way to consume</vt:lpstr>
      <vt:lpstr>Lab introduction</vt:lpstr>
      <vt:lpstr>Lab description </vt:lpstr>
      <vt:lpstr>Cisco Enterprise Networks Sandbox v4.1</vt:lpstr>
      <vt:lpstr>Cisco Enterprise Networks Sandbox v4.1</vt:lpstr>
      <vt:lpstr>What is in this environment?</vt:lpstr>
      <vt:lpstr>What is in this environment?</vt:lpstr>
      <vt:lpstr>Topology</vt:lpstr>
      <vt:lpstr>How to access your environment?</vt:lpstr>
      <vt:lpstr>Virtual Machine Addressing and Credentials</vt:lpstr>
      <vt:lpstr>Cisco Secure Client</vt:lpstr>
      <vt:lpstr>RDC to jump host</vt:lpstr>
      <vt:lpstr>Windows Jump Host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8</cp:revision>
  <dcterms:created xsi:type="dcterms:W3CDTF">2018-02-23T21:47:25Z</dcterms:created>
  <dcterms:modified xsi:type="dcterms:W3CDTF">2025-06-15T20:35:10Z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0x0101007A2BAE65BFC75442862BD127325013AF</vt:lpwstr>
  </property>
  <property fmtid="{D5CDD505-2E9C-101B-9397-08002B2CF9AE}" pid="9" name="MediaServiceImageTags">
    <vt:lpwstr/>
  </property>
  <property fmtid="{D5CDD505-2E9C-101B-9397-08002B2CF9AE}" pid="10" name="MSIP_Label_c8f49a32-fde3-48a5-9266-b5b0972a22dc_Enabled">
    <vt:lpwstr>true</vt:lpwstr>
  </property>
  <property fmtid="{D5CDD505-2E9C-101B-9397-08002B2CF9AE}" pid="11" name="MSIP_Label_c8f49a32-fde3-48a5-9266-b5b0972a22dc_SetDate">
    <vt:lpwstr>2025-01-27T19:24:44Z</vt:lpwstr>
  </property>
  <property fmtid="{D5CDD505-2E9C-101B-9397-08002B2CF9AE}" pid="12" name="MSIP_Label_c8f49a32-fde3-48a5-9266-b5b0972a22dc_Method">
    <vt:lpwstr>Standard</vt:lpwstr>
  </property>
  <property fmtid="{D5CDD505-2E9C-101B-9397-08002B2CF9AE}" pid="13" name="MSIP_Label_c8f49a32-fde3-48a5-9266-b5b0972a22dc_Name">
    <vt:lpwstr>Cisco Confidential</vt:lpwstr>
  </property>
  <property fmtid="{D5CDD505-2E9C-101B-9397-08002B2CF9AE}" pid="14" name="MSIP_Label_c8f49a32-fde3-48a5-9266-b5b0972a22dc_SiteId">
    <vt:lpwstr>5ae1af62-9505-4097-a69a-c1553ef7840e</vt:lpwstr>
  </property>
  <property fmtid="{D5CDD505-2E9C-101B-9397-08002B2CF9AE}" pid="15" name="MSIP_Label_c8f49a32-fde3-48a5-9266-b5b0972a22dc_ActionId">
    <vt:lpwstr>08ea11c9-fa5b-4d9e-8668-bfe3750fe52c</vt:lpwstr>
  </property>
  <property fmtid="{D5CDD505-2E9C-101B-9397-08002B2CF9AE}" pid="16" name="MSIP_Label_c8f49a32-fde3-48a5-9266-b5b0972a22dc_ContentBits">
    <vt:lpwstr>2</vt:lpwstr>
  </property>
  <property fmtid="{D5CDD505-2E9C-101B-9397-08002B2CF9AE}" pid="17" name="MSIP_Label_c8f49a32-fde3-48a5-9266-b5b0972a22dc_Tag">
    <vt:lpwstr>50, 3, 0, 1</vt:lpwstr>
  </property>
  <property fmtid="{D5CDD505-2E9C-101B-9397-08002B2CF9AE}" pid="18" name="ClassificationContentMarkingFooterLocations">
    <vt:lpwstr>Cisco Live 2024:3</vt:lpwstr>
  </property>
  <property fmtid="{D5CDD505-2E9C-101B-9397-08002B2CF9AE}" pid="19" name="ClassificationContentMarkingFooterText">
    <vt:lpwstr>Cisco Confidential</vt:lpwstr>
  </property>
</Properties>
</file>